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73" r:id="rId11"/>
    <p:sldId id="266" r:id="rId12"/>
    <p:sldId id="287" r:id="rId13"/>
    <p:sldId id="286" r:id="rId14"/>
  </p:sldIdLst>
  <p:sldSz cx="18288000" cy="10287000"/>
  <p:notesSz cx="6858000" cy="9144000"/>
  <p:embeddedFontLst>
    <p:embeddedFont>
      <p:font typeface="Calibri (MS)" panose="020F0502020204030204" pitchFamily="34" charset="0"/>
      <p:regular r:id="rId16"/>
    </p:embeddedFont>
    <p:embeddedFont>
      <p:font typeface="Calibri (MS) Bold" panose="020F0702030404030204" pitchFamily="34" charset="0"/>
      <p:regular r:id="rId17"/>
      <p:bold r:id="rId18"/>
    </p:embeddedFont>
    <p:embeddedFont>
      <p:font typeface="IBM Plex Sans Bold" panose="020B0803050203000203" pitchFamily="34" charset="0"/>
      <p:regular r:id="rId19"/>
      <p:bold r:id="rId20"/>
    </p:embeddedFont>
    <p:embeddedFont>
      <p:font typeface="IBM Plex Sans Condensed" panose="020F0502020204030204" pitchFamily="34" charset="0"/>
      <p:regular r:id="rId21"/>
      <p:bold r:id="rId22"/>
      <p:italic r:id="rId23"/>
      <p:boldItalic r:id="rId24"/>
    </p:embeddedFont>
    <p:embeddedFont>
      <p:font typeface="League Spartan" pitchFamily="2" charset="0"/>
      <p:regular r:id="rId25"/>
      <p:bold r:id="rId26"/>
      <p:italic r:id="rId27"/>
      <p:boldItalic r:id="rId28"/>
    </p:embeddedFont>
    <p:embeddedFont>
      <p:font typeface="Montserrat" pitchFamily="2" charset="0"/>
      <p:regular r:id="rId29"/>
      <p:bold r:id="rId30"/>
      <p:italic r:id="rId31"/>
      <p:boldItalic r:id="rId32"/>
    </p:embeddedFont>
    <p:embeddedFont>
      <p:font typeface="Montserrat Heavy" pitchFamily="2"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543" autoAdjust="0"/>
  </p:normalViewPr>
  <p:slideViewPr>
    <p:cSldViewPr>
      <p:cViewPr varScale="1">
        <p:scale>
          <a:sx n="74" d="100"/>
          <a:sy n="74" d="100"/>
        </p:scale>
        <p:origin x="114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theme" Target="theme/theme1.xml"/><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11.06.2024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83089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Challenge:</a:t>
            </a:r>
          </a:p>
          <a:p>
            <a:r>
              <a:rPr lang="en-US"/>
              <a:t>Cities encounter challenges of emission reduction, enhancing safety and mobility for cyclists and pedestrians, and citizens' quality of life. Multimodal transportation is crucial for achieving sustainable mobility. The post covid transport patterns demonstrate an uptake in usage of micro mobility for daily commuting both in the willingness of citizens (70% of respondents across regions) (McKinsey, 2021) and in the investment soar (McKinsey, 2022).</a:t>
            </a:r>
          </a:p>
          <a:p>
            <a:r>
              <a:rPr lang="en-US"/>
              <a:t>The growth in the usage of micro mobility solutions puts pressure on urban infrastructure. The current reality reveals a lack of systematic approach to the use of bicycles, e-bikes, and e-scooters, leading to issues such as overcrowded parking areas or improper parking outside designated zones. Our data analysis highlights a significant portion of these vehicles remaining unused for extended periods, causing inefficiencies within the overall multimodal system.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Proposed Innovation:</a:t>
            </a:r>
          </a:p>
          <a:p>
            <a:r>
              <a:rPr lang="en-US"/>
              <a:t>“Parked by me” aims to further advance the technology of state-of-the-art Bluetooth sensors (patents approved in Norway ) and smart application to enable precise parking of shared bicycles, e-bikes, and e-scooters within designated areas. The goal is to increase the accuracy of parking to centimetre level by developing algorithms for positioning and detecting the direction of the BLE-Tag, which allows for expanded parking spaces up to 12 metres wide.</a:t>
            </a:r>
          </a:p>
          <a:p>
            <a:r>
              <a:rPr lang="en-US"/>
              <a:t>According to the Vienna case (2020), geofences play a crucial role in the success of micro mobility solutions. In addition, the city of Munich, where micromobility is expected to reach 30% share by 2030 (McKinsey, 2019), approached the solution provider Sparparkto test thehigh-precision parking solution, confirmed by the Munich LOI (in Annex). Our solution empowers cities to analyze the utilization and parking patterns of shared micro mobility vehicles, enabling them to make informed adjustments and deploy smarter parking zones (geofences) for enhanced efficiency.</a:t>
            </a:r>
          </a:p>
          <a:p>
            <a:r>
              <a:rPr lang="en-US"/>
              <a:t>Within the project scope, we target cities where there is an already established network of bicycles, e-bikes and e-scooters and citizens use them on a regular basis. The vehicles are shared micromobility vehicles, owned by rental organizations. In the long run, we envisage the benefit also for the municipalities which focus on regulating the usage of vehicles individually owned.</a:t>
            </a:r>
          </a:p>
          <a:p>
            <a:r>
              <a:rPr lang="en-US"/>
              <a:t>Benefits:</a:t>
            </a:r>
          </a:p>
          <a:p>
            <a:r>
              <a:rPr lang="en-US"/>
              <a:t>Municipalities can benefit from improved and safer parking and increased and more efficient usage of shared bicycles, e-bikes, e-mopeds and e-scooters. For vehicle users, a smooth user experience will be ensured by connecting thesolution to already existing applications for renting bicycles, e-bikes and e-scooters.</a:t>
            </a:r>
          </a:p>
          <a:p>
            <a:r>
              <a:rPr lang="en-US"/>
              <a:t>The project aims at improving the multi-modal set-ups and traffic flow in cities. It provides a data-driven alternative to regulating micro mobility transport by policies. Citizens will benefit from increased reliability, accessibility and availability of the vehicles thanks to the optimised usage.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Proposed Innovation:</a:t>
            </a:r>
          </a:p>
          <a:p>
            <a:r>
              <a:rPr lang="en-US"/>
              <a:t>“Parked by me” aims to further advance the technology of state-of-the-art Bluetooth sensors (patents approved in Norway ) and smart application to enable precise parking of shared bicycles, e-bikes, and e-scooters within designated areas. The goal is to increase the accuracy of parking to centimetre level by developing algorithms for positioning and detecting the direction of the BLE-Tag, which allows for expanded parking spaces up to 12 metres wide.</a:t>
            </a:r>
          </a:p>
          <a:p>
            <a:r>
              <a:rPr lang="en-US"/>
              <a:t>According to the Vienna case (2020), geofences play a crucial role in the success of micro mobility solutions. In addition, the city of Munich, where micromobility is expected to reach 30% share by 2030 (McKinsey, 2019), approached the solution provider Sparparkto test thehigh-precision parking solution, confirmed by the Munich LOI (in Annex). Our solution empowers cities to analyze the utilization and parking patterns of shared micro mobility vehicles, enabling them to make informed adjustments and deploy smarter parking zones (geofences) for enhanced efficiency.</a:t>
            </a:r>
          </a:p>
          <a:p>
            <a:r>
              <a:rPr lang="en-US"/>
              <a:t>Within the project scope, we target cities where there is an already established network of bicycles, e-bikes and e-scooters and citizens use them on a regular basis. The vehicles are shared micromobility vehicles, owned by rental organizations. In the long run, we envisage the benefit also for the municipalities which focus on regulating the usage of vehicles individually owned.</a:t>
            </a:r>
          </a:p>
          <a:p>
            <a:r>
              <a:rPr lang="en-US"/>
              <a:t>Benefits:</a:t>
            </a:r>
          </a:p>
          <a:p>
            <a:r>
              <a:rPr lang="en-US"/>
              <a:t>Municipalities can benefit from improved and safer parking and increased and more efficient usage of shared bicycles, e-bikes, e-mopeds and e-scooters. For vehicle users, a smooth user experience will be ensured by connecting thesolution to already existing applications for renting bicycles, e-bikes and e-scooters.</a:t>
            </a:r>
          </a:p>
          <a:p>
            <a:r>
              <a:rPr lang="en-US"/>
              <a:t>The project aims at improving the multi-modal set-ups and traffic flow in cities. It provides a data-driven alternative to regulating micro mobility transport by policies. Citizens will benefit from increased reliability, accessibility and availability of the vehicles thanks to the optimised usage.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Proposed Innovation:</a:t>
            </a:r>
          </a:p>
          <a:p>
            <a:r>
              <a:rPr lang="en-US"/>
              <a:t>“Parked by me” aims to further advance the technology of state-of-the-art Bluetooth sensors (patents approved in Norway ) and smart application to enable precise parking of shared bicycles, e-bikes, and e-scooters within designated areas. The goal is to increase the accuracy of parking to centimetre level by developing algorithms for positioning and detecting the direction of the BLE-Tag, which allows for expanded parking spaces up to 12 metres wide.</a:t>
            </a:r>
          </a:p>
          <a:p>
            <a:r>
              <a:rPr lang="en-US"/>
              <a:t>According to the Vienna case (2020), geofences play a crucial role in the success of micro mobility solutions. In addition, the city of Munich, where micromobility is expected to reach 30% share by 2030 (McKinsey, 2019), approached the solution provider Sparparkto test thehigh-precision parking solution, confirmed by the Munich LOI (in Annex). Our solution empowers cities to analyze the utilization and parking patterns of shared micro mobility vehicles, enabling them to make informed adjustments and deploy smarter parking zones (geofences) for enhanced efficiency.</a:t>
            </a:r>
          </a:p>
          <a:p>
            <a:r>
              <a:rPr lang="en-US"/>
              <a:t>Within the project scope, we target cities where there is an already established network of bicycles, e-bikes and e-scooters and citizens use them on a regular basis. The vehicles are shared micromobility vehicles, owned by rental organizations. In the long run, we envisage the benefit also for the municipalities which focus on regulating the usage of vehicles individually owned.</a:t>
            </a:r>
          </a:p>
          <a:p>
            <a:r>
              <a:rPr lang="en-US"/>
              <a:t>Benefits:</a:t>
            </a:r>
          </a:p>
          <a:p>
            <a:r>
              <a:rPr lang="en-US"/>
              <a:t>Municipalities can benefit from improved and safer parking and increased and more efficient usage of shared bicycles, e-bikes, e-mopeds and e-scooters. For vehicle users, a smooth user experience will be ensured by connecting thesolution to already existing applications for renting bicycles, e-bikes and e-scooters.</a:t>
            </a:r>
          </a:p>
          <a:p>
            <a:r>
              <a:rPr lang="en-US"/>
              <a:t>The project aims at improving the multi-modal set-ups and traffic flow in cities. It provides a data-driven alternative to regulating micro mobility transport by policies. Citizens will benefit from increased reliability, accessibility and availability of the vehicles thanks to the optimised usage.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Proposed Innovation:</a:t>
            </a:r>
          </a:p>
          <a:p>
            <a:r>
              <a:rPr lang="en-US"/>
              <a:t>“Parked by me” aims to further advance the technology of state-of-the-art Bluetooth sensors (patents approved in Norway ) and smart application to enable precise parking of shared bicycles, e-bikes, and e-scooters within designated areas. The goal is to increase the accuracy of parking to centimetre level by developing algorithms for positioning and detecting the direction of the BLE-Tag, which allows for expanded parking spaces up to 12 metres wide.</a:t>
            </a:r>
          </a:p>
          <a:p>
            <a:r>
              <a:rPr lang="en-US"/>
              <a:t>According to the Vienna case (2020), geofences play a crucial role in the success of micro mobility solutions. In addition, the city of Munich, where micromobility is expected to reach 30% share by 2030 (McKinsey, 2019), approached the solution provider Sparparkto test thehigh-precision parking solution, confirmed by the Munich LOI (in Annex). Our solution empowers cities to analyze the utilization and parking patterns of shared micro mobility vehicles, enabling them to make informed adjustments and deploy smarter parking zones (geofences) for enhanced efficiency.</a:t>
            </a:r>
          </a:p>
          <a:p>
            <a:r>
              <a:rPr lang="en-US"/>
              <a:t>Within the project scope, we target cities where there is an already established network of bicycles, e-bikes and e-scooters and citizens use them on a regular basis. The vehicles are shared micromobility vehicles, owned by rental organizations. In the long run, we envisage the benefit also for the municipalities which focus on regulating the usage of vehicles individually owned.</a:t>
            </a:r>
          </a:p>
          <a:p>
            <a:r>
              <a:rPr lang="en-US"/>
              <a:t>Benefits:</a:t>
            </a:r>
          </a:p>
          <a:p>
            <a:r>
              <a:rPr lang="en-US"/>
              <a:t>Municipalities can benefit from improved and safer parking and increased and more efficient usage of shared bicycles, e-bikes, e-mopeds and e-scooters. For vehicle users, a smooth user experience will be ensured by connecting thesolution to already existing applications for renting bicycles, e-bikes and e-scooters.</a:t>
            </a:r>
          </a:p>
          <a:p>
            <a:r>
              <a:rPr lang="en-US"/>
              <a:t>The project aims at improving the multi-modal set-ups and traffic flow in cities. It provides a data-driven alternative to regulating micro mobility transport by policies. Citizens will benefit from increased reliability, accessibility and availability of the vehicles thanks to the optimised usage.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Proposed Innovation:</a:t>
            </a:r>
          </a:p>
          <a:p>
            <a:r>
              <a:rPr lang="en-US"/>
              <a:t>“Parked by me” aims to further advance the technology of state-of-the-art Bluetooth sensors (patents approved in Norway ) and smart application to enable precise parking of shared bicycles, e-bikes, and e-scooters within designated areas. The goal is to increase the accuracy of parking to centimetre level by developing algorithms for positioning and detecting the direction of the BLE-Tag, which allows for expanded parking spaces up to 12 metres wide.</a:t>
            </a:r>
          </a:p>
          <a:p>
            <a:r>
              <a:rPr lang="en-US"/>
              <a:t>According to the Vienna case (2020), geofences play a crucial role in the success of micro mobility solutions. In addition, the city of Munich, where micromobility is expected to reach 30% share by 2030 (McKinsey, 2019), approached the solution provider Sparparkto test thehigh-precision parking solution, confirmed by the Munich LOI (in Annex). Our solution empowers cities to analyze the utilization and parking patterns of shared micro mobility vehicles, enabling them to make informed adjustments and deploy smarter parking zones (geofences) for enhanced efficiency.</a:t>
            </a:r>
          </a:p>
          <a:p>
            <a:r>
              <a:rPr lang="en-US"/>
              <a:t>Within the project scope, we target cities where there is an already established network of bicycles, e-bikes and e-scooters and citizens use them on a regular basis. The vehicles are shared micromobility vehicles, owned by rental organizations. In the long run, we envisage the benefit also for the municipalities which focus on regulating the usage of vehicles individually owned.</a:t>
            </a:r>
          </a:p>
          <a:p>
            <a:r>
              <a:rPr lang="en-US"/>
              <a:t>Benefits:</a:t>
            </a:r>
          </a:p>
          <a:p>
            <a:r>
              <a:rPr lang="en-US"/>
              <a:t>Municipalities can benefit from improved and safer parking and increased and more efficient usage of shared bicycles, e-bikes, e-mopeds and e-scooters. For vehicle users, a smooth user experience will be ensured by connecting thesolution to already existing applications for renting bicycles, e-bikes and e-scooters.</a:t>
            </a:r>
          </a:p>
          <a:p>
            <a:r>
              <a:rPr lang="en-US"/>
              <a:t>The project aims at improving the multi-modal set-ups and traffic flow in cities. It provides a data-driven alternative to regulating micro mobility transport by policies. Citizens will benefit from increased reliability, accessibility and availability of the vehicles thanks to the optimised usage.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39.png"/><Relationship Id="rId5" Type="http://schemas.openxmlformats.org/officeDocument/2006/relationships/image" Target="../media/image34.jpeg"/><Relationship Id="rId10" Type="http://schemas.openxmlformats.org/officeDocument/2006/relationships/hyperlink" Target="https://www.powerhub.cz/" TargetMode="External"/><Relationship Id="rId4" Type="http://schemas.openxmlformats.org/officeDocument/2006/relationships/image" Target="../media/image33.jpeg"/><Relationship Id="rId9"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sv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8" Type="http://schemas.openxmlformats.org/officeDocument/2006/relationships/hyperlink" Target="https://www.facebook.com/PowerHUB.cz" TargetMode="External"/><Relationship Id="rId13" Type="http://schemas.openxmlformats.org/officeDocument/2006/relationships/image" Target="../media/image53.svg"/><Relationship Id="rId3" Type="http://schemas.openxmlformats.org/officeDocument/2006/relationships/image" Target="../media/image40.png"/><Relationship Id="rId7" Type="http://schemas.openxmlformats.org/officeDocument/2006/relationships/image" Target="../media/image49.svg"/><Relationship Id="rId12" Type="http://schemas.openxmlformats.org/officeDocument/2006/relationships/image" Target="../media/image52.png"/><Relationship Id="rId17" Type="http://schemas.openxmlformats.org/officeDocument/2006/relationships/hyperlink" Target="http://www.powerhub.cz/" TargetMode="External"/><Relationship Id="rId2" Type="http://schemas.openxmlformats.org/officeDocument/2006/relationships/image" Target="../media/image39.png"/><Relationship Id="rId16"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hyperlink" Target="https://www.youtube.com/channel/UCL8OewS7qPqzotfSMmqT9Qw" TargetMode="External"/><Relationship Id="rId5" Type="http://schemas.openxmlformats.org/officeDocument/2006/relationships/hyperlink" Target="https://www.linkedin.com/company/35656441/admin/feed/posts/" TargetMode="External"/><Relationship Id="rId15" Type="http://schemas.openxmlformats.org/officeDocument/2006/relationships/hyperlink" Target="tel:+420608882070" TargetMode="External"/><Relationship Id="rId10" Type="http://schemas.openxmlformats.org/officeDocument/2006/relationships/image" Target="../media/image51.svg"/><Relationship Id="rId4" Type="http://schemas.openxmlformats.org/officeDocument/2006/relationships/image" Target="../media/image42.svg"/><Relationship Id="rId9" Type="http://schemas.openxmlformats.org/officeDocument/2006/relationships/image" Target="../media/image50.png"/><Relationship Id="rId14" Type="http://schemas.openxmlformats.org/officeDocument/2006/relationships/hyperlink" Target="mailto:contactme@powerhub.cz"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hyperlink" Target="https://www.mckinsey.com/industries/automotive-and-assembly/our-insights/why-micromobility-is-here-to-stay#/" TargetMode="External"/><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hyperlink" Target="https://www.mckinsey.com/features/mckinsey-center-for-future-mobility/mckinsey-on-urban-mobility/how-the-pandemic-has-reshaped-micromobility-investmen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8458" y="0"/>
            <a:ext cx="18271083" cy="10287000"/>
          </a:xfrm>
          <a:custGeom>
            <a:avLst/>
            <a:gdLst/>
            <a:ahLst/>
            <a:cxnLst/>
            <a:rect l="l" t="t" r="r" b="b"/>
            <a:pathLst>
              <a:path w="18271083" h="10287000">
                <a:moveTo>
                  <a:pt x="0" y="0"/>
                </a:moveTo>
                <a:lnTo>
                  <a:pt x="18271084" y="0"/>
                </a:lnTo>
                <a:lnTo>
                  <a:pt x="18271084" y="10287000"/>
                </a:lnTo>
                <a:lnTo>
                  <a:pt x="0" y="10287000"/>
                </a:lnTo>
                <a:lnTo>
                  <a:pt x="0" y="0"/>
                </a:lnTo>
                <a:close/>
              </a:path>
            </a:pathLst>
          </a:custGeom>
          <a:blipFill>
            <a:blip r:embed="rId3"/>
            <a:stretch>
              <a:fillRect/>
            </a:stretch>
          </a:blipFill>
        </p:spPr>
        <p:txBody>
          <a:bodyPr/>
          <a:lstStyle/>
          <a:p>
            <a:endParaRPr lang="cs-CZ"/>
          </a:p>
        </p:txBody>
      </p:sp>
      <p:grpSp>
        <p:nvGrpSpPr>
          <p:cNvPr id="3" name="Group 3"/>
          <p:cNvGrpSpPr/>
          <p:nvPr/>
        </p:nvGrpSpPr>
        <p:grpSpPr>
          <a:xfrm>
            <a:off x="8590284" y="-737671"/>
            <a:ext cx="13010186" cy="13010134"/>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3375" r="-9957"/>
              </a:stretch>
            </a:blipFill>
          </p:spPr>
          <p:txBody>
            <a:bodyPr/>
            <a:lstStyle/>
            <a:p>
              <a:endParaRPr lang="cs-CZ"/>
            </a:p>
          </p:txBody>
        </p:sp>
      </p:grpSp>
      <p:sp>
        <p:nvSpPr>
          <p:cNvPr id="5" name="Freeform 5"/>
          <p:cNvSpPr/>
          <p:nvPr/>
        </p:nvSpPr>
        <p:spPr>
          <a:xfrm>
            <a:off x="2678038" y="5958401"/>
            <a:ext cx="3001960" cy="1568524"/>
          </a:xfrm>
          <a:custGeom>
            <a:avLst/>
            <a:gdLst/>
            <a:ahLst/>
            <a:cxnLst/>
            <a:rect l="l" t="t" r="r" b="b"/>
            <a:pathLst>
              <a:path w="3001960" h="1568524">
                <a:moveTo>
                  <a:pt x="0" y="0"/>
                </a:moveTo>
                <a:lnTo>
                  <a:pt x="3001960" y="0"/>
                </a:lnTo>
                <a:lnTo>
                  <a:pt x="3001960" y="1568524"/>
                </a:lnTo>
                <a:lnTo>
                  <a:pt x="0" y="1568524"/>
                </a:lnTo>
                <a:lnTo>
                  <a:pt x="0" y="0"/>
                </a:lnTo>
                <a:close/>
              </a:path>
            </a:pathLst>
          </a:custGeom>
          <a:blipFill>
            <a:blip r:embed="rId5"/>
            <a:stretch>
              <a:fillRect/>
            </a:stretch>
          </a:blipFill>
        </p:spPr>
        <p:txBody>
          <a:bodyPr/>
          <a:lstStyle/>
          <a:p>
            <a:endParaRPr lang="cs-CZ"/>
          </a:p>
        </p:txBody>
      </p:sp>
      <p:sp>
        <p:nvSpPr>
          <p:cNvPr id="6" name="Freeform 6"/>
          <p:cNvSpPr/>
          <p:nvPr/>
        </p:nvSpPr>
        <p:spPr>
          <a:xfrm>
            <a:off x="2678038" y="7669800"/>
            <a:ext cx="3001960" cy="561236"/>
          </a:xfrm>
          <a:custGeom>
            <a:avLst/>
            <a:gdLst/>
            <a:ahLst/>
            <a:cxnLst/>
            <a:rect l="l" t="t" r="r" b="b"/>
            <a:pathLst>
              <a:path w="3001960" h="561236">
                <a:moveTo>
                  <a:pt x="0" y="0"/>
                </a:moveTo>
                <a:lnTo>
                  <a:pt x="3001960" y="0"/>
                </a:lnTo>
                <a:lnTo>
                  <a:pt x="3001960" y="561236"/>
                </a:lnTo>
                <a:lnTo>
                  <a:pt x="0" y="561236"/>
                </a:lnTo>
                <a:lnTo>
                  <a:pt x="0" y="0"/>
                </a:lnTo>
                <a:close/>
              </a:path>
            </a:pathLst>
          </a:custGeom>
          <a:blipFill>
            <a:blip r:embed="rId6"/>
            <a:stretch>
              <a:fillRect/>
            </a:stretch>
          </a:blipFill>
        </p:spPr>
        <p:txBody>
          <a:bodyPr/>
          <a:lstStyle/>
          <a:p>
            <a:endParaRPr lang="cs-CZ"/>
          </a:p>
        </p:txBody>
      </p:sp>
      <p:sp>
        <p:nvSpPr>
          <p:cNvPr id="7" name="TextBox 7"/>
          <p:cNvSpPr txBox="1"/>
          <p:nvPr/>
        </p:nvSpPr>
        <p:spPr>
          <a:xfrm>
            <a:off x="-785964" y="4663001"/>
            <a:ext cx="9929964" cy="1152525"/>
          </a:xfrm>
          <a:prstGeom prst="rect">
            <a:avLst/>
          </a:prstGeom>
        </p:spPr>
        <p:txBody>
          <a:bodyPr lIns="0" tIns="0" rIns="0" bIns="0" rtlCol="0" anchor="t">
            <a:spAutoFit/>
          </a:bodyPr>
          <a:lstStyle/>
          <a:p>
            <a:pPr algn="ctr">
              <a:lnSpc>
                <a:spcPts val="4320"/>
              </a:lnSpc>
            </a:pPr>
            <a:r>
              <a:rPr lang="en-US" sz="3600" spc="32">
                <a:solidFill>
                  <a:srgbClr val="054CA2"/>
                </a:solidFill>
                <a:latin typeface="Calibri (MS) Bold"/>
              </a:rPr>
              <a:t>PŘESNÉ PARKOVÁNÍ </a:t>
            </a:r>
          </a:p>
          <a:p>
            <a:pPr marL="0" lvl="0" indent="0" algn="ctr">
              <a:lnSpc>
                <a:spcPts val="4320"/>
              </a:lnSpc>
              <a:spcBef>
                <a:spcPct val="0"/>
              </a:spcBef>
            </a:pPr>
            <a:r>
              <a:rPr lang="en-US" sz="3600" spc="33">
                <a:solidFill>
                  <a:srgbClr val="054CA2"/>
                </a:solidFill>
                <a:latin typeface="Calibri (MS) Bold"/>
              </a:rPr>
              <a:t>SDÍLENÝCH KOL A KOLOBĚŽEK</a:t>
            </a:r>
          </a:p>
        </p:txBody>
      </p:sp>
      <p:sp>
        <p:nvSpPr>
          <p:cNvPr id="8" name="TextBox 8"/>
          <p:cNvSpPr txBox="1"/>
          <p:nvPr/>
        </p:nvSpPr>
        <p:spPr>
          <a:xfrm>
            <a:off x="673523" y="3771553"/>
            <a:ext cx="7010991" cy="958123"/>
          </a:xfrm>
          <a:prstGeom prst="rect">
            <a:avLst/>
          </a:prstGeom>
        </p:spPr>
        <p:txBody>
          <a:bodyPr lIns="0" tIns="0" rIns="0" bIns="0" rtlCol="0" anchor="t">
            <a:spAutoFit/>
          </a:bodyPr>
          <a:lstStyle/>
          <a:p>
            <a:pPr marL="0" lvl="0" indent="0" algn="ctr">
              <a:lnSpc>
                <a:spcPts val="6480"/>
              </a:lnSpc>
              <a:spcBef>
                <a:spcPct val="0"/>
              </a:spcBef>
            </a:pPr>
            <a:r>
              <a:rPr lang="en-US" sz="6000" spc="56">
                <a:solidFill>
                  <a:srgbClr val="054CA2"/>
                </a:solidFill>
                <a:latin typeface="Calibri (MS) Bold"/>
              </a:rPr>
              <a:t>Pořádek dělá přátele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720241" y="2064614"/>
            <a:ext cx="2890441" cy="2890441"/>
            <a:chOff x="0" y="0"/>
            <a:chExt cx="6350000" cy="6350000"/>
          </a:xfrm>
        </p:grpSpPr>
        <p:sp>
          <p:nvSpPr>
            <p:cNvPr id="3" name="Freeform 3"/>
            <p:cNvSpPr/>
            <p:nvPr/>
          </p:nvSpPr>
          <p:spPr>
            <a:xfrm>
              <a:off x="0" y="0"/>
              <a:ext cx="6350000" cy="6350000"/>
            </a:xfrm>
            <a:custGeom>
              <a:avLst/>
              <a:gdLst/>
              <a:ahLst/>
              <a:cxnLst/>
              <a:rect l="l" t="t" r="r" b="b"/>
              <a:pathLst>
                <a:path w="6350000" h="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2"/>
              <a:stretch>
                <a:fillRect l="-25000" r="-25000"/>
              </a:stretch>
            </a:blipFill>
          </p:spPr>
          <p:txBody>
            <a:bodyPr/>
            <a:lstStyle/>
            <a:p>
              <a:endParaRPr lang="cs-CZ"/>
            </a:p>
          </p:txBody>
        </p:sp>
      </p:grpSp>
      <p:grpSp>
        <p:nvGrpSpPr>
          <p:cNvPr id="4" name="Group 4"/>
          <p:cNvGrpSpPr>
            <a:grpSpLocks noChangeAspect="1"/>
          </p:cNvGrpSpPr>
          <p:nvPr/>
        </p:nvGrpSpPr>
        <p:grpSpPr>
          <a:xfrm>
            <a:off x="12720241" y="6415484"/>
            <a:ext cx="2890441" cy="2890441"/>
            <a:chOff x="0" y="0"/>
            <a:chExt cx="6350000" cy="6350000"/>
          </a:xfrm>
        </p:grpSpPr>
        <p:sp>
          <p:nvSpPr>
            <p:cNvPr id="5" name="Freeform 5"/>
            <p:cNvSpPr/>
            <p:nvPr/>
          </p:nvSpPr>
          <p:spPr>
            <a:xfrm>
              <a:off x="0" y="0"/>
              <a:ext cx="6350000" cy="6350000"/>
            </a:xfrm>
            <a:custGeom>
              <a:avLst/>
              <a:gdLst/>
              <a:ahLst/>
              <a:cxnLst/>
              <a:rect l="l" t="t" r="r" b="b"/>
              <a:pathLst>
                <a:path w="6350000" h="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3"/>
              <a:stretch>
                <a:fillRect l="-25000" r="-25000"/>
              </a:stretch>
            </a:blipFill>
          </p:spPr>
          <p:txBody>
            <a:bodyPr/>
            <a:lstStyle/>
            <a:p>
              <a:endParaRPr lang="cs-CZ"/>
            </a:p>
          </p:txBody>
        </p:sp>
      </p:grpSp>
      <p:grpSp>
        <p:nvGrpSpPr>
          <p:cNvPr id="6" name="Group 6"/>
          <p:cNvGrpSpPr>
            <a:grpSpLocks noChangeAspect="1"/>
          </p:cNvGrpSpPr>
          <p:nvPr/>
        </p:nvGrpSpPr>
        <p:grpSpPr>
          <a:xfrm>
            <a:off x="6023324" y="6415484"/>
            <a:ext cx="2890441" cy="2890441"/>
            <a:chOff x="0" y="0"/>
            <a:chExt cx="6350000" cy="6350000"/>
          </a:xfrm>
        </p:grpSpPr>
        <p:sp>
          <p:nvSpPr>
            <p:cNvPr id="7" name="Freeform 7"/>
            <p:cNvSpPr/>
            <p:nvPr/>
          </p:nvSpPr>
          <p:spPr>
            <a:xfrm>
              <a:off x="0" y="0"/>
              <a:ext cx="6350000" cy="6350000"/>
            </a:xfrm>
            <a:custGeom>
              <a:avLst/>
              <a:gdLst/>
              <a:ahLst/>
              <a:cxnLst/>
              <a:rect l="l" t="t" r="r" b="b"/>
              <a:pathLst>
                <a:path w="6350000" h="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4"/>
              <a:stretch>
                <a:fillRect l="-25000" r="-25000"/>
              </a:stretch>
            </a:blipFill>
          </p:spPr>
          <p:txBody>
            <a:bodyPr/>
            <a:lstStyle/>
            <a:p>
              <a:endParaRPr lang="cs-CZ"/>
            </a:p>
          </p:txBody>
        </p:sp>
      </p:grpSp>
      <p:grpSp>
        <p:nvGrpSpPr>
          <p:cNvPr id="8" name="Group 8"/>
          <p:cNvGrpSpPr>
            <a:grpSpLocks noChangeAspect="1"/>
          </p:cNvGrpSpPr>
          <p:nvPr/>
        </p:nvGrpSpPr>
        <p:grpSpPr>
          <a:xfrm>
            <a:off x="9371783" y="6415484"/>
            <a:ext cx="2890441" cy="2890441"/>
            <a:chOff x="0" y="0"/>
            <a:chExt cx="6350000" cy="6350000"/>
          </a:xfrm>
        </p:grpSpPr>
        <p:sp>
          <p:nvSpPr>
            <p:cNvPr id="9" name="Freeform 9"/>
            <p:cNvSpPr/>
            <p:nvPr/>
          </p:nvSpPr>
          <p:spPr>
            <a:xfrm>
              <a:off x="0" y="0"/>
              <a:ext cx="6350000" cy="6350000"/>
            </a:xfrm>
            <a:custGeom>
              <a:avLst/>
              <a:gdLst/>
              <a:ahLst/>
              <a:cxnLst/>
              <a:rect l="l" t="t" r="r" b="b"/>
              <a:pathLst>
                <a:path w="6350000" h="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5"/>
              <a:stretch>
                <a:fillRect t="-25000" b="-25000"/>
              </a:stretch>
            </a:blipFill>
          </p:spPr>
          <p:txBody>
            <a:bodyPr/>
            <a:lstStyle/>
            <a:p>
              <a:endParaRPr lang="cs-CZ"/>
            </a:p>
          </p:txBody>
        </p:sp>
      </p:grpSp>
      <p:grpSp>
        <p:nvGrpSpPr>
          <p:cNvPr id="10" name="Group 10"/>
          <p:cNvGrpSpPr>
            <a:grpSpLocks noChangeAspect="1"/>
          </p:cNvGrpSpPr>
          <p:nvPr/>
        </p:nvGrpSpPr>
        <p:grpSpPr>
          <a:xfrm>
            <a:off x="2674865" y="2064614"/>
            <a:ext cx="2890441" cy="2890441"/>
            <a:chOff x="0" y="0"/>
            <a:chExt cx="6350000" cy="6350000"/>
          </a:xfrm>
        </p:grpSpPr>
        <p:sp>
          <p:nvSpPr>
            <p:cNvPr id="11" name="Freeform 11"/>
            <p:cNvSpPr/>
            <p:nvPr/>
          </p:nvSpPr>
          <p:spPr>
            <a:xfrm>
              <a:off x="0" y="0"/>
              <a:ext cx="6350000" cy="6350000"/>
            </a:xfrm>
            <a:custGeom>
              <a:avLst/>
              <a:gdLst/>
              <a:ahLst/>
              <a:cxnLst/>
              <a:rect l="l" t="t" r="r" b="b"/>
              <a:pathLst>
                <a:path w="6350000" h="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6"/>
              <a:stretch>
                <a:fillRect l="-25000" r="-25000"/>
              </a:stretch>
            </a:blipFill>
          </p:spPr>
          <p:txBody>
            <a:bodyPr/>
            <a:lstStyle/>
            <a:p>
              <a:endParaRPr lang="cs-CZ"/>
            </a:p>
          </p:txBody>
        </p:sp>
      </p:grpSp>
      <p:grpSp>
        <p:nvGrpSpPr>
          <p:cNvPr id="12" name="Group 12"/>
          <p:cNvGrpSpPr>
            <a:grpSpLocks noChangeAspect="1"/>
          </p:cNvGrpSpPr>
          <p:nvPr/>
        </p:nvGrpSpPr>
        <p:grpSpPr>
          <a:xfrm>
            <a:off x="6023324" y="2064614"/>
            <a:ext cx="2890441" cy="2890441"/>
            <a:chOff x="0" y="0"/>
            <a:chExt cx="6350000" cy="6350000"/>
          </a:xfrm>
        </p:grpSpPr>
        <p:sp>
          <p:nvSpPr>
            <p:cNvPr id="13" name="Freeform 13"/>
            <p:cNvSpPr/>
            <p:nvPr/>
          </p:nvSpPr>
          <p:spPr>
            <a:xfrm>
              <a:off x="0" y="0"/>
              <a:ext cx="6350000" cy="6350000"/>
            </a:xfrm>
            <a:custGeom>
              <a:avLst/>
              <a:gdLst/>
              <a:ahLst/>
              <a:cxnLst/>
              <a:rect l="l" t="t" r="r" b="b"/>
              <a:pathLst>
                <a:path w="6350000" h="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7"/>
              <a:stretch>
                <a:fillRect l="-25000" r="-25000"/>
              </a:stretch>
            </a:blipFill>
          </p:spPr>
          <p:txBody>
            <a:bodyPr/>
            <a:lstStyle/>
            <a:p>
              <a:endParaRPr lang="cs-CZ"/>
            </a:p>
          </p:txBody>
        </p:sp>
      </p:grpSp>
      <p:grpSp>
        <p:nvGrpSpPr>
          <p:cNvPr id="14" name="Group 14"/>
          <p:cNvGrpSpPr>
            <a:grpSpLocks noChangeAspect="1"/>
          </p:cNvGrpSpPr>
          <p:nvPr/>
        </p:nvGrpSpPr>
        <p:grpSpPr>
          <a:xfrm>
            <a:off x="9371783" y="2064614"/>
            <a:ext cx="2890441" cy="2890441"/>
            <a:chOff x="0" y="0"/>
            <a:chExt cx="6350000" cy="6350000"/>
          </a:xfrm>
        </p:grpSpPr>
        <p:sp>
          <p:nvSpPr>
            <p:cNvPr id="15" name="Freeform 15"/>
            <p:cNvSpPr/>
            <p:nvPr/>
          </p:nvSpPr>
          <p:spPr>
            <a:xfrm>
              <a:off x="0" y="0"/>
              <a:ext cx="6350000" cy="6350000"/>
            </a:xfrm>
            <a:custGeom>
              <a:avLst/>
              <a:gdLst/>
              <a:ahLst/>
              <a:cxnLst/>
              <a:rect l="l" t="t" r="r" b="b"/>
              <a:pathLst>
                <a:path w="6350000" h="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8"/>
              <a:stretch>
                <a:fillRect l="-25000" r="-25000"/>
              </a:stretch>
            </a:blipFill>
          </p:spPr>
          <p:txBody>
            <a:bodyPr/>
            <a:lstStyle/>
            <a:p>
              <a:endParaRPr lang="cs-CZ"/>
            </a:p>
          </p:txBody>
        </p:sp>
      </p:grpSp>
      <p:grpSp>
        <p:nvGrpSpPr>
          <p:cNvPr id="16" name="Group 16"/>
          <p:cNvGrpSpPr>
            <a:grpSpLocks noChangeAspect="1"/>
          </p:cNvGrpSpPr>
          <p:nvPr/>
        </p:nvGrpSpPr>
        <p:grpSpPr>
          <a:xfrm>
            <a:off x="2674865" y="6415484"/>
            <a:ext cx="2890441" cy="2890441"/>
            <a:chOff x="0" y="0"/>
            <a:chExt cx="6350000" cy="6350000"/>
          </a:xfrm>
        </p:grpSpPr>
        <p:sp>
          <p:nvSpPr>
            <p:cNvPr id="17" name="Freeform 17"/>
            <p:cNvSpPr/>
            <p:nvPr/>
          </p:nvSpPr>
          <p:spPr>
            <a:xfrm>
              <a:off x="0" y="0"/>
              <a:ext cx="6350000" cy="6350000"/>
            </a:xfrm>
            <a:custGeom>
              <a:avLst/>
              <a:gdLst/>
              <a:ahLst/>
              <a:cxnLst/>
              <a:rect l="l" t="t" r="r" b="b"/>
              <a:pathLst>
                <a:path w="6350000" h="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9"/>
              <a:stretch>
                <a:fillRect l="-25000" r="-25000"/>
              </a:stretch>
            </a:blipFill>
          </p:spPr>
          <p:txBody>
            <a:bodyPr/>
            <a:lstStyle/>
            <a:p>
              <a:endParaRPr lang="cs-CZ"/>
            </a:p>
          </p:txBody>
        </p:sp>
      </p:grpSp>
      <p:sp>
        <p:nvSpPr>
          <p:cNvPr id="19" name="TextBox 19"/>
          <p:cNvSpPr txBox="1"/>
          <p:nvPr/>
        </p:nvSpPr>
        <p:spPr>
          <a:xfrm>
            <a:off x="5795541" y="5428068"/>
            <a:ext cx="6696918" cy="414922"/>
          </a:xfrm>
          <a:prstGeom prst="rect">
            <a:avLst/>
          </a:prstGeom>
        </p:spPr>
        <p:txBody>
          <a:bodyPr lIns="0" tIns="0" rIns="0" bIns="0" rtlCol="0" anchor="t">
            <a:spAutoFit/>
          </a:bodyPr>
          <a:lstStyle/>
          <a:p>
            <a:pPr marL="0" lvl="0" indent="0" algn="ctr">
              <a:lnSpc>
                <a:spcPts val="3197"/>
              </a:lnSpc>
              <a:spcBef>
                <a:spcPct val="0"/>
              </a:spcBef>
            </a:pPr>
            <a:r>
              <a:rPr lang="en-US" sz="3165" dirty="0">
                <a:solidFill>
                  <a:srgbClr val="202020"/>
                </a:solidFill>
                <a:latin typeface="League Spartan"/>
              </a:rPr>
              <a:t>POHÁNÍME VAŠE INOVACE</a:t>
            </a:r>
            <a:r>
              <a:rPr lang="en-US" sz="3165" u="none" strike="noStrike" dirty="0">
                <a:solidFill>
                  <a:srgbClr val="202020"/>
                </a:solidFill>
                <a:latin typeface="League Spartan"/>
                <a:hlinkClick r:id="rId10" tooltip="https://www.powerhub.cz"/>
              </a:rPr>
              <a:t> </a:t>
            </a:r>
          </a:p>
        </p:txBody>
      </p:sp>
      <p:grpSp>
        <p:nvGrpSpPr>
          <p:cNvPr id="24" name="Group 9">
            <a:extLst>
              <a:ext uri="{FF2B5EF4-FFF2-40B4-BE49-F238E27FC236}">
                <a16:creationId xmlns:a16="http://schemas.microsoft.com/office/drawing/2014/main" id="{83E2E457-5652-2ABF-EFF8-A5E2E1D53EC3}"/>
              </a:ext>
            </a:extLst>
          </p:cNvPr>
          <p:cNvGrpSpPr/>
          <p:nvPr/>
        </p:nvGrpSpPr>
        <p:grpSpPr>
          <a:xfrm>
            <a:off x="-8393597" y="890385"/>
            <a:ext cx="11674597" cy="921657"/>
            <a:chOff x="0" y="0"/>
            <a:chExt cx="5147855" cy="406400"/>
          </a:xfrm>
        </p:grpSpPr>
        <p:sp>
          <p:nvSpPr>
            <p:cNvPr id="25" name="Freeform 10">
              <a:extLst>
                <a:ext uri="{FF2B5EF4-FFF2-40B4-BE49-F238E27FC236}">
                  <a16:creationId xmlns:a16="http://schemas.microsoft.com/office/drawing/2014/main" id="{E4BC6678-2F6B-CE3C-7D27-3F9EE86DE95A}"/>
                </a:ext>
              </a:extLst>
            </p:cNvPr>
            <p:cNvSpPr/>
            <p:nvPr/>
          </p:nvSpPr>
          <p:spPr>
            <a:xfrm>
              <a:off x="0" y="0"/>
              <a:ext cx="5147855" cy="406400"/>
            </a:xfrm>
            <a:custGeom>
              <a:avLst/>
              <a:gdLst/>
              <a:ahLst/>
              <a:cxnLst/>
              <a:rect l="l" t="t" r="r" b="b"/>
              <a:pathLst>
                <a:path w="5147855" h="406400">
                  <a:moveTo>
                    <a:pt x="4944655" y="0"/>
                  </a:moveTo>
                  <a:cubicBezTo>
                    <a:pt x="5056879" y="0"/>
                    <a:pt x="5147855" y="90976"/>
                    <a:pt x="5147855" y="203200"/>
                  </a:cubicBezTo>
                  <a:cubicBezTo>
                    <a:pt x="5147855" y="315424"/>
                    <a:pt x="5056879" y="406400"/>
                    <a:pt x="4944655" y="406400"/>
                  </a:cubicBezTo>
                  <a:lnTo>
                    <a:pt x="203200" y="406400"/>
                  </a:lnTo>
                  <a:cubicBezTo>
                    <a:pt x="90976" y="406400"/>
                    <a:pt x="0" y="315424"/>
                    <a:pt x="0" y="203200"/>
                  </a:cubicBezTo>
                  <a:cubicBezTo>
                    <a:pt x="0" y="90976"/>
                    <a:pt x="90976" y="0"/>
                    <a:pt x="203200" y="0"/>
                  </a:cubicBezTo>
                  <a:close/>
                </a:path>
              </a:pathLst>
            </a:custGeom>
            <a:solidFill>
              <a:srgbClr val="00712E"/>
            </a:solidFill>
          </p:spPr>
          <p:txBody>
            <a:bodyPr/>
            <a:lstStyle/>
            <a:p>
              <a:endParaRPr lang="cs-CZ"/>
            </a:p>
          </p:txBody>
        </p:sp>
        <p:sp>
          <p:nvSpPr>
            <p:cNvPr id="26" name="TextBox 11">
              <a:extLst>
                <a:ext uri="{FF2B5EF4-FFF2-40B4-BE49-F238E27FC236}">
                  <a16:creationId xmlns:a16="http://schemas.microsoft.com/office/drawing/2014/main" id="{AFF79742-6A2C-51B5-2055-170EFD8CADD4}"/>
                </a:ext>
              </a:extLst>
            </p:cNvPr>
            <p:cNvSpPr txBox="1"/>
            <p:nvPr/>
          </p:nvSpPr>
          <p:spPr>
            <a:xfrm>
              <a:off x="0" y="-28575"/>
              <a:ext cx="5147855" cy="434975"/>
            </a:xfrm>
            <a:prstGeom prst="rect">
              <a:avLst/>
            </a:prstGeom>
          </p:spPr>
          <p:txBody>
            <a:bodyPr lIns="48876" tIns="48876" rIns="48876" bIns="48876" rtlCol="0" anchor="ctr"/>
            <a:lstStyle/>
            <a:p>
              <a:pPr algn="ctr">
                <a:lnSpc>
                  <a:spcPts val="1885"/>
                </a:lnSpc>
              </a:pPr>
              <a:endParaRPr/>
            </a:p>
          </p:txBody>
        </p:sp>
      </p:grpSp>
      <p:sp>
        <p:nvSpPr>
          <p:cNvPr id="27" name="Freeform 12">
            <a:extLst>
              <a:ext uri="{FF2B5EF4-FFF2-40B4-BE49-F238E27FC236}">
                <a16:creationId xmlns:a16="http://schemas.microsoft.com/office/drawing/2014/main" id="{38504C90-CFE7-2AD0-E2FC-3E9293180C80}"/>
              </a:ext>
            </a:extLst>
          </p:cNvPr>
          <p:cNvSpPr/>
          <p:nvPr/>
        </p:nvSpPr>
        <p:spPr>
          <a:xfrm>
            <a:off x="499821" y="1182718"/>
            <a:ext cx="2054824" cy="336991"/>
          </a:xfrm>
          <a:custGeom>
            <a:avLst/>
            <a:gdLst/>
            <a:ahLst/>
            <a:cxnLst/>
            <a:rect l="l" t="t" r="r" b="b"/>
            <a:pathLst>
              <a:path w="2054824" h="336991">
                <a:moveTo>
                  <a:pt x="0" y="0"/>
                </a:moveTo>
                <a:lnTo>
                  <a:pt x="2054824" y="0"/>
                </a:lnTo>
                <a:lnTo>
                  <a:pt x="2054824" y="336992"/>
                </a:lnTo>
                <a:lnTo>
                  <a:pt x="0" y="336992"/>
                </a:lnTo>
                <a:lnTo>
                  <a:pt x="0" y="0"/>
                </a:lnTo>
                <a:close/>
              </a:path>
            </a:pathLst>
          </a:custGeom>
          <a:blipFill>
            <a:blip r:embed="rId11"/>
            <a:stretch>
              <a:fillRect/>
            </a:stretch>
          </a:blipFill>
        </p:spPr>
        <p:txBody>
          <a:bodyPr/>
          <a:lstStyle/>
          <a:p>
            <a:endParaRPr lang="cs-CZ"/>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965532" y="5620515"/>
            <a:ext cx="4450884" cy="3338163"/>
          </a:xfrm>
          <a:custGeom>
            <a:avLst/>
            <a:gdLst/>
            <a:ahLst/>
            <a:cxnLst/>
            <a:rect l="l" t="t" r="r" b="b"/>
            <a:pathLst>
              <a:path w="4450884" h="3338163">
                <a:moveTo>
                  <a:pt x="0" y="0"/>
                </a:moveTo>
                <a:lnTo>
                  <a:pt x="4450883" y="0"/>
                </a:lnTo>
                <a:lnTo>
                  <a:pt x="4450883" y="3338162"/>
                </a:lnTo>
                <a:lnTo>
                  <a:pt x="0" y="33381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cs-CZ"/>
          </a:p>
        </p:txBody>
      </p:sp>
      <p:sp>
        <p:nvSpPr>
          <p:cNvPr id="4" name="Freeform 4"/>
          <p:cNvSpPr/>
          <p:nvPr/>
        </p:nvSpPr>
        <p:spPr>
          <a:xfrm>
            <a:off x="5967304" y="1838619"/>
            <a:ext cx="4536342" cy="3402257"/>
          </a:xfrm>
          <a:custGeom>
            <a:avLst/>
            <a:gdLst/>
            <a:ahLst/>
            <a:cxnLst/>
            <a:rect l="l" t="t" r="r" b="b"/>
            <a:pathLst>
              <a:path w="4536342" h="3402257">
                <a:moveTo>
                  <a:pt x="0" y="0"/>
                </a:moveTo>
                <a:lnTo>
                  <a:pt x="4536342" y="0"/>
                </a:lnTo>
                <a:lnTo>
                  <a:pt x="4536342" y="3402257"/>
                </a:lnTo>
                <a:lnTo>
                  <a:pt x="0" y="3402257"/>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cs-CZ"/>
          </a:p>
        </p:txBody>
      </p:sp>
      <p:sp>
        <p:nvSpPr>
          <p:cNvPr id="5" name="TextBox 5"/>
          <p:cNvSpPr txBox="1"/>
          <p:nvPr/>
        </p:nvSpPr>
        <p:spPr>
          <a:xfrm>
            <a:off x="6608161" y="3551256"/>
            <a:ext cx="3159654" cy="1008704"/>
          </a:xfrm>
          <a:prstGeom prst="rect">
            <a:avLst/>
          </a:prstGeom>
        </p:spPr>
        <p:txBody>
          <a:bodyPr lIns="0" tIns="0" rIns="0" bIns="0" rtlCol="0" anchor="t">
            <a:spAutoFit/>
          </a:bodyPr>
          <a:lstStyle/>
          <a:p>
            <a:pPr marL="0" lvl="1" indent="0" algn="ctr">
              <a:lnSpc>
                <a:spcPts val="2634"/>
              </a:lnSpc>
              <a:spcBef>
                <a:spcPct val="0"/>
              </a:spcBef>
            </a:pPr>
            <a:r>
              <a:rPr lang="en-US" sz="2251" u="none" strike="noStrike" dirty="0" err="1">
                <a:solidFill>
                  <a:srgbClr val="000000"/>
                </a:solidFill>
                <a:latin typeface="Montserrat"/>
              </a:rPr>
              <a:t>Komplexní</a:t>
            </a:r>
            <a:r>
              <a:rPr lang="en-US" sz="2251" u="none" strike="noStrike" dirty="0">
                <a:solidFill>
                  <a:srgbClr val="000000"/>
                </a:solidFill>
                <a:latin typeface="Montserrat"/>
              </a:rPr>
              <a:t> </a:t>
            </a:r>
            <a:r>
              <a:rPr lang="en-US" sz="2251" u="none" strike="noStrike" dirty="0" err="1">
                <a:solidFill>
                  <a:srgbClr val="000000"/>
                </a:solidFill>
                <a:latin typeface="Montserrat"/>
              </a:rPr>
              <a:t>nástroj</a:t>
            </a:r>
            <a:r>
              <a:rPr lang="en-US" sz="2251" u="none" strike="noStrike" dirty="0">
                <a:solidFill>
                  <a:srgbClr val="000000"/>
                </a:solidFill>
                <a:latin typeface="Montserrat"/>
              </a:rPr>
              <a:t> ESG / CSRD + </a:t>
            </a:r>
            <a:r>
              <a:rPr lang="en-US" sz="2251" u="none" strike="noStrike" dirty="0" err="1">
                <a:solidFill>
                  <a:srgbClr val="000000"/>
                </a:solidFill>
                <a:latin typeface="Montserrat"/>
              </a:rPr>
              <a:t>strategie</a:t>
            </a:r>
            <a:r>
              <a:rPr lang="en-US" sz="2251" u="none" strike="noStrike" dirty="0">
                <a:solidFill>
                  <a:srgbClr val="000000"/>
                </a:solidFill>
                <a:latin typeface="Montserrat"/>
              </a:rPr>
              <a:t> </a:t>
            </a:r>
            <a:r>
              <a:rPr lang="en-US" sz="2251" u="none" strike="noStrike" dirty="0" err="1">
                <a:solidFill>
                  <a:srgbClr val="000000"/>
                </a:solidFill>
                <a:latin typeface="Montserrat"/>
              </a:rPr>
              <a:t>udržitelnosti</a:t>
            </a:r>
            <a:endParaRPr lang="en-US" sz="2251" u="none" strike="noStrike" dirty="0">
              <a:solidFill>
                <a:srgbClr val="000000"/>
              </a:solidFill>
              <a:latin typeface="Montserrat"/>
            </a:endParaRPr>
          </a:p>
        </p:txBody>
      </p:sp>
      <p:sp>
        <p:nvSpPr>
          <p:cNvPr id="6" name="TextBox 6"/>
          <p:cNvSpPr txBox="1"/>
          <p:nvPr/>
        </p:nvSpPr>
        <p:spPr>
          <a:xfrm>
            <a:off x="6506528" y="6781258"/>
            <a:ext cx="3436996" cy="1667123"/>
          </a:xfrm>
          <a:prstGeom prst="rect">
            <a:avLst/>
          </a:prstGeom>
        </p:spPr>
        <p:txBody>
          <a:bodyPr wrap="square" lIns="0" tIns="0" rIns="0" bIns="0" rtlCol="0" anchor="t">
            <a:spAutoFit/>
          </a:bodyPr>
          <a:lstStyle/>
          <a:p>
            <a:pPr marL="0" lvl="1" indent="0" algn="ctr">
              <a:lnSpc>
                <a:spcPts val="2634"/>
              </a:lnSpc>
              <a:spcBef>
                <a:spcPct val="0"/>
              </a:spcBef>
            </a:pPr>
            <a:r>
              <a:rPr lang="en-US" sz="2251" dirty="0" err="1">
                <a:solidFill>
                  <a:srgbClr val="000000"/>
                </a:solidFill>
                <a:latin typeface="Montserrat"/>
              </a:rPr>
              <a:t>Používáme</a:t>
            </a:r>
            <a:r>
              <a:rPr lang="en-US" sz="2251" dirty="0">
                <a:solidFill>
                  <a:srgbClr val="000000"/>
                </a:solidFill>
                <a:latin typeface="Montserrat"/>
              </a:rPr>
              <a:t> </a:t>
            </a:r>
            <a:r>
              <a:rPr lang="en-US" sz="2251" dirty="0" err="1">
                <a:solidFill>
                  <a:srgbClr val="000000"/>
                </a:solidFill>
                <a:latin typeface="Montserrat"/>
              </a:rPr>
              <a:t>indikátory</a:t>
            </a:r>
            <a:r>
              <a:rPr lang="en-US" sz="2251" u="none" strike="noStrike" dirty="0">
                <a:solidFill>
                  <a:srgbClr val="000000"/>
                </a:solidFill>
                <a:latin typeface="Montserrat"/>
              </a:rPr>
              <a:t> od Global Reporting Initiative, </a:t>
            </a:r>
            <a:r>
              <a:rPr lang="en-US" sz="2251" u="none" strike="noStrike" dirty="0" err="1">
                <a:solidFill>
                  <a:srgbClr val="000000"/>
                </a:solidFill>
                <a:latin typeface="Montserrat"/>
              </a:rPr>
              <a:t>taxonomii</a:t>
            </a:r>
            <a:r>
              <a:rPr lang="en-US" sz="2251" u="none" strike="noStrike" dirty="0">
                <a:solidFill>
                  <a:srgbClr val="000000"/>
                </a:solidFill>
                <a:latin typeface="Montserrat"/>
              </a:rPr>
              <a:t> EU, </a:t>
            </a:r>
            <a:r>
              <a:rPr lang="en-US" sz="2251" u="none" strike="noStrike" dirty="0" err="1">
                <a:solidFill>
                  <a:srgbClr val="000000"/>
                </a:solidFill>
                <a:latin typeface="Montserrat"/>
              </a:rPr>
              <a:t>máme</a:t>
            </a:r>
            <a:r>
              <a:rPr lang="en-US" sz="2251" u="none" strike="noStrike" dirty="0">
                <a:solidFill>
                  <a:srgbClr val="000000"/>
                </a:solidFill>
                <a:latin typeface="Montserrat"/>
              </a:rPr>
              <a:t> </a:t>
            </a:r>
            <a:r>
              <a:rPr lang="en-US" sz="2251" u="none" strike="noStrike" dirty="0" err="1">
                <a:solidFill>
                  <a:srgbClr val="000000"/>
                </a:solidFill>
                <a:latin typeface="Montserrat"/>
              </a:rPr>
              <a:t>certifikaci</a:t>
            </a:r>
            <a:r>
              <a:rPr lang="en-US" sz="2251" u="none" strike="noStrike" dirty="0">
                <a:solidFill>
                  <a:srgbClr val="000000"/>
                </a:solidFill>
                <a:latin typeface="Montserrat"/>
              </a:rPr>
              <a:t> ISO 14001:2015 pro ESG </a:t>
            </a:r>
          </a:p>
        </p:txBody>
      </p:sp>
      <p:grpSp>
        <p:nvGrpSpPr>
          <p:cNvPr id="9" name="Group 9"/>
          <p:cNvGrpSpPr/>
          <p:nvPr/>
        </p:nvGrpSpPr>
        <p:grpSpPr>
          <a:xfrm>
            <a:off x="-8393597" y="890385"/>
            <a:ext cx="11674597" cy="921657"/>
            <a:chOff x="0" y="0"/>
            <a:chExt cx="5147855" cy="406400"/>
          </a:xfrm>
        </p:grpSpPr>
        <p:sp>
          <p:nvSpPr>
            <p:cNvPr id="10" name="Freeform 10"/>
            <p:cNvSpPr/>
            <p:nvPr/>
          </p:nvSpPr>
          <p:spPr>
            <a:xfrm>
              <a:off x="0" y="0"/>
              <a:ext cx="5147855" cy="406400"/>
            </a:xfrm>
            <a:custGeom>
              <a:avLst/>
              <a:gdLst/>
              <a:ahLst/>
              <a:cxnLst/>
              <a:rect l="l" t="t" r="r" b="b"/>
              <a:pathLst>
                <a:path w="5147855" h="406400">
                  <a:moveTo>
                    <a:pt x="4944655" y="0"/>
                  </a:moveTo>
                  <a:cubicBezTo>
                    <a:pt x="5056879" y="0"/>
                    <a:pt x="5147855" y="90976"/>
                    <a:pt x="5147855" y="203200"/>
                  </a:cubicBezTo>
                  <a:cubicBezTo>
                    <a:pt x="5147855" y="315424"/>
                    <a:pt x="5056879" y="406400"/>
                    <a:pt x="4944655" y="406400"/>
                  </a:cubicBezTo>
                  <a:lnTo>
                    <a:pt x="203200" y="406400"/>
                  </a:lnTo>
                  <a:cubicBezTo>
                    <a:pt x="90976" y="406400"/>
                    <a:pt x="0" y="315424"/>
                    <a:pt x="0" y="203200"/>
                  </a:cubicBezTo>
                  <a:cubicBezTo>
                    <a:pt x="0" y="90976"/>
                    <a:pt x="90976" y="0"/>
                    <a:pt x="203200" y="0"/>
                  </a:cubicBezTo>
                  <a:close/>
                </a:path>
              </a:pathLst>
            </a:custGeom>
            <a:solidFill>
              <a:srgbClr val="00712E"/>
            </a:solidFill>
          </p:spPr>
          <p:txBody>
            <a:bodyPr/>
            <a:lstStyle/>
            <a:p>
              <a:endParaRPr lang="cs-CZ"/>
            </a:p>
          </p:txBody>
        </p:sp>
        <p:sp>
          <p:nvSpPr>
            <p:cNvPr id="11" name="TextBox 11"/>
            <p:cNvSpPr txBox="1"/>
            <p:nvPr/>
          </p:nvSpPr>
          <p:spPr>
            <a:xfrm>
              <a:off x="0" y="-28575"/>
              <a:ext cx="5147855" cy="434975"/>
            </a:xfrm>
            <a:prstGeom prst="rect">
              <a:avLst/>
            </a:prstGeom>
          </p:spPr>
          <p:txBody>
            <a:bodyPr lIns="48876" tIns="48876" rIns="48876" bIns="48876" rtlCol="0" anchor="ctr"/>
            <a:lstStyle/>
            <a:p>
              <a:pPr algn="ctr">
                <a:lnSpc>
                  <a:spcPts val="1885"/>
                </a:lnSpc>
              </a:pPr>
              <a:endParaRPr/>
            </a:p>
          </p:txBody>
        </p:sp>
      </p:grpSp>
      <p:sp>
        <p:nvSpPr>
          <p:cNvPr id="12" name="Freeform 12"/>
          <p:cNvSpPr/>
          <p:nvPr/>
        </p:nvSpPr>
        <p:spPr>
          <a:xfrm>
            <a:off x="499821" y="1182718"/>
            <a:ext cx="2054824" cy="336991"/>
          </a:xfrm>
          <a:custGeom>
            <a:avLst/>
            <a:gdLst/>
            <a:ahLst/>
            <a:cxnLst/>
            <a:rect l="l" t="t" r="r" b="b"/>
            <a:pathLst>
              <a:path w="2054824" h="336991">
                <a:moveTo>
                  <a:pt x="0" y="0"/>
                </a:moveTo>
                <a:lnTo>
                  <a:pt x="2054824" y="0"/>
                </a:lnTo>
                <a:lnTo>
                  <a:pt x="2054824" y="336992"/>
                </a:lnTo>
                <a:lnTo>
                  <a:pt x="0" y="336992"/>
                </a:lnTo>
                <a:lnTo>
                  <a:pt x="0" y="0"/>
                </a:lnTo>
                <a:close/>
              </a:path>
            </a:pathLst>
          </a:custGeom>
          <a:blipFill>
            <a:blip r:embed="rId5"/>
            <a:stretch>
              <a:fillRect/>
            </a:stretch>
          </a:blipFill>
        </p:spPr>
        <p:txBody>
          <a:bodyPr/>
          <a:lstStyle/>
          <a:p>
            <a:endParaRPr lang="cs-CZ"/>
          </a:p>
        </p:txBody>
      </p:sp>
      <p:sp>
        <p:nvSpPr>
          <p:cNvPr id="16" name="TextBox 16"/>
          <p:cNvSpPr txBox="1"/>
          <p:nvPr/>
        </p:nvSpPr>
        <p:spPr>
          <a:xfrm>
            <a:off x="5813080" y="2408054"/>
            <a:ext cx="4844789" cy="791170"/>
          </a:xfrm>
          <a:prstGeom prst="rect">
            <a:avLst/>
          </a:prstGeom>
        </p:spPr>
        <p:txBody>
          <a:bodyPr lIns="0" tIns="0" rIns="0" bIns="0" rtlCol="0" anchor="t">
            <a:spAutoFit/>
          </a:bodyPr>
          <a:lstStyle/>
          <a:p>
            <a:pPr marL="0" lvl="0" indent="0" algn="ctr">
              <a:lnSpc>
                <a:spcPts val="3107"/>
              </a:lnSpc>
              <a:spcBef>
                <a:spcPct val="0"/>
              </a:spcBef>
            </a:pPr>
            <a:r>
              <a:rPr lang="en-US" sz="2656" u="none" strike="noStrike" spc="-87" dirty="0">
                <a:solidFill>
                  <a:srgbClr val="000000"/>
                </a:solidFill>
                <a:latin typeface="Montserrat Heavy"/>
              </a:rPr>
              <a:t>NÁSTROJ + </a:t>
            </a:r>
          </a:p>
          <a:p>
            <a:pPr marL="0" lvl="0" indent="0" algn="ctr">
              <a:lnSpc>
                <a:spcPts val="3107"/>
              </a:lnSpc>
              <a:spcBef>
                <a:spcPct val="0"/>
              </a:spcBef>
            </a:pPr>
            <a:r>
              <a:rPr lang="en-US" sz="2656" u="none" strike="noStrike" spc="-87" dirty="0">
                <a:solidFill>
                  <a:srgbClr val="000000"/>
                </a:solidFill>
                <a:latin typeface="Montserrat Heavy"/>
              </a:rPr>
              <a:t>STRATEGIE</a:t>
            </a:r>
          </a:p>
        </p:txBody>
      </p:sp>
      <p:sp>
        <p:nvSpPr>
          <p:cNvPr id="17" name="TextBox 17"/>
          <p:cNvSpPr txBox="1"/>
          <p:nvPr/>
        </p:nvSpPr>
        <p:spPr>
          <a:xfrm>
            <a:off x="5965532" y="6074136"/>
            <a:ext cx="4324523" cy="400645"/>
          </a:xfrm>
          <a:prstGeom prst="rect">
            <a:avLst/>
          </a:prstGeom>
        </p:spPr>
        <p:txBody>
          <a:bodyPr lIns="0" tIns="0" rIns="0" bIns="0" rtlCol="0" anchor="t">
            <a:spAutoFit/>
          </a:bodyPr>
          <a:lstStyle/>
          <a:p>
            <a:pPr marL="0" lvl="0" indent="0" algn="ctr">
              <a:lnSpc>
                <a:spcPts val="3107"/>
              </a:lnSpc>
              <a:spcBef>
                <a:spcPct val="0"/>
              </a:spcBef>
            </a:pPr>
            <a:r>
              <a:rPr lang="en-US" sz="2656" u="none" strike="noStrike" spc="-87" dirty="0">
                <a:solidFill>
                  <a:srgbClr val="000000"/>
                </a:solidFill>
                <a:latin typeface="Montserrat Heavy"/>
              </a:rPr>
              <a:t>SOULAD S GRI a ESRS</a:t>
            </a:r>
          </a:p>
        </p:txBody>
      </p:sp>
      <p:sp>
        <p:nvSpPr>
          <p:cNvPr id="18" name="Freeform 7">
            <a:extLst>
              <a:ext uri="{FF2B5EF4-FFF2-40B4-BE49-F238E27FC236}">
                <a16:creationId xmlns:a16="http://schemas.microsoft.com/office/drawing/2014/main" id="{A649786F-AB85-10C4-A61C-BEC314A4C103}"/>
              </a:ext>
            </a:extLst>
          </p:cNvPr>
          <p:cNvSpPr/>
          <p:nvPr/>
        </p:nvSpPr>
        <p:spPr>
          <a:xfrm>
            <a:off x="12416124" y="288906"/>
            <a:ext cx="5860917" cy="1787624"/>
          </a:xfrm>
          <a:custGeom>
            <a:avLst/>
            <a:gdLst/>
            <a:ahLst/>
            <a:cxnLst/>
            <a:rect l="l" t="t" r="r" b="b"/>
            <a:pathLst>
              <a:path w="5860917" h="1787624">
                <a:moveTo>
                  <a:pt x="0" y="0"/>
                </a:moveTo>
                <a:lnTo>
                  <a:pt x="5860916" y="0"/>
                </a:lnTo>
                <a:lnTo>
                  <a:pt x="5860916" y="1787624"/>
                </a:lnTo>
                <a:lnTo>
                  <a:pt x="0" y="1787624"/>
                </a:lnTo>
                <a:lnTo>
                  <a:pt x="0" y="0"/>
                </a:lnTo>
                <a:close/>
              </a:path>
            </a:pathLst>
          </a:custGeom>
          <a:blipFill>
            <a:blip r:embed="rId6"/>
            <a:stretch>
              <a:fillRect/>
            </a:stretch>
          </a:blipFill>
        </p:spPr>
        <p:txBody>
          <a:bodyPr/>
          <a:lstStyle/>
          <a:p>
            <a:endParaRPr lang="cs-CZ"/>
          </a:p>
        </p:txBody>
      </p:sp>
      <p:sp>
        <p:nvSpPr>
          <p:cNvPr id="19" name="Freeform 2">
            <a:extLst>
              <a:ext uri="{FF2B5EF4-FFF2-40B4-BE49-F238E27FC236}">
                <a16:creationId xmlns:a16="http://schemas.microsoft.com/office/drawing/2014/main" id="{7E326CFD-4709-995B-5D57-8480B05663D3}"/>
              </a:ext>
            </a:extLst>
          </p:cNvPr>
          <p:cNvSpPr/>
          <p:nvPr/>
        </p:nvSpPr>
        <p:spPr>
          <a:xfrm>
            <a:off x="452808" y="1786398"/>
            <a:ext cx="5359939" cy="7668234"/>
          </a:xfrm>
          <a:custGeom>
            <a:avLst/>
            <a:gdLst/>
            <a:ahLst/>
            <a:cxnLst/>
            <a:rect l="l" t="t" r="r" b="b"/>
            <a:pathLst>
              <a:path w="5359939" h="7668234">
                <a:moveTo>
                  <a:pt x="0" y="0"/>
                </a:moveTo>
                <a:lnTo>
                  <a:pt x="5359939" y="0"/>
                </a:lnTo>
                <a:lnTo>
                  <a:pt x="5359939" y="7668234"/>
                </a:lnTo>
                <a:lnTo>
                  <a:pt x="0" y="7668234"/>
                </a:lnTo>
                <a:lnTo>
                  <a:pt x="0" y="0"/>
                </a:lnTo>
                <a:close/>
              </a:path>
            </a:pathLst>
          </a:custGeom>
          <a:blipFill>
            <a:blip r:embed="rId7"/>
            <a:stretch>
              <a:fillRect/>
            </a:stretch>
          </a:blipFill>
          <a:ln cap="sq">
            <a:noFill/>
            <a:prstDash val="solid"/>
            <a:miter/>
          </a:ln>
        </p:spPr>
        <p:txBody>
          <a:bodyPr/>
          <a:lstStyle/>
          <a:p>
            <a:endParaRPr lang="cs-CZ"/>
          </a:p>
        </p:txBody>
      </p:sp>
      <p:sp>
        <p:nvSpPr>
          <p:cNvPr id="20" name="Freeform 3">
            <a:extLst>
              <a:ext uri="{FF2B5EF4-FFF2-40B4-BE49-F238E27FC236}">
                <a16:creationId xmlns:a16="http://schemas.microsoft.com/office/drawing/2014/main" id="{9762701F-4824-48B0-3B90-8BBB5B2EF5B5}"/>
              </a:ext>
            </a:extLst>
          </p:cNvPr>
          <p:cNvSpPr/>
          <p:nvPr/>
        </p:nvSpPr>
        <p:spPr>
          <a:xfrm rot="5400000">
            <a:off x="12599033" y="-13117"/>
            <a:ext cx="3358403" cy="7149585"/>
          </a:xfrm>
          <a:custGeom>
            <a:avLst/>
            <a:gdLst/>
            <a:ahLst/>
            <a:cxnLst/>
            <a:rect l="l" t="t" r="r" b="b"/>
            <a:pathLst>
              <a:path w="5945320" h="4458990">
                <a:moveTo>
                  <a:pt x="0" y="0"/>
                </a:moveTo>
                <a:lnTo>
                  <a:pt x="5945319" y="0"/>
                </a:lnTo>
                <a:lnTo>
                  <a:pt x="5945319" y="4458990"/>
                </a:lnTo>
                <a:lnTo>
                  <a:pt x="0" y="4458990"/>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cs-CZ"/>
          </a:p>
        </p:txBody>
      </p:sp>
      <p:sp>
        <p:nvSpPr>
          <p:cNvPr id="21" name="TextBox 12">
            <a:extLst>
              <a:ext uri="{FF2B5EF4-FFF2-40B4-BE49-F238E27FC236}">
                <a16:creationId xmlns:a16="http://schemas.microsoft.com/office/drawing/2014/main" id="{E19A153E-702B-7F31-129B-F7BC8ECCAFBC}"/>
              </a:ext>
            </a:extLst>
          </p:cNvPr>
          <p:cNvSpPr txBox="1"/>
          <p:nvPr/>
        </p:nvSpPr>
        <p:spPr>
          <a:xfrm>
            <a:off x="11335271" y="2163986"/>
            <a:ext cx="5885925" cy="2751522"/>
          </a:xfrm>
          <a:prstGeom prst="rect">
            <a:avLst/>
          </a:prstGeom>
        </p:spPr>
        <p:txBody>
          <a:bodyPr wrap="square" lIns="0" tIns="0" rIns="0" bIns="0" rtlCol="0" anchor="t">
            <a:spAutoFit/>
          </a:bodyPr>
          <a:lstStyle/>
          <a:p>
            <a:pPr marL="486138" lvl="1" indent="-243069" algn="l">
              <a:lnSpc>
                <a:spcPts val="4368"/>
              </a:lnSpc>
              <a:spcBef>
                <a:spcPct val="0"/>
              </a:spcBef>
              <a:buAutoNum type="arabicPeriod"/>
            </a:pPr>
            <a:r>
              <a:rPr lang="en-US" sz="2251" u="none" strike="noStrike" dirty="0" err="1">
                <a:solidFill>
                  <a:srgbClr val="000000"/>
                </a:solidFill>
                <a:latin typeface="Montserrat"/>
              </a:rPr>
              <a:t>Úvodní</a:t>
            </a:r>
            <a:r>
              <a:rPr lang="en-US" sz="2251" u="none" strike="noStrike" dirty="0">
                <a:solidFill>
                  <a:srgbClr val="000000"/>
                </a:solidFill>
                <a:latin typeface="Montserrat"/>
              </a:rPr>
              <a:t> </a:t>
            </a:r>
            <a:r>
              <a:rPr lang="en-US" sz="2251" u="none" strike="noStrike" dirty="0" err="1">
                <a:solidFill>
                  <a:srgbClr val="000000"/>
                </a:solidFill>
                <a:latin typeface="Montserrat"/>
              </a:rPr>
              <a:t>analýza</a:t>
            </a:r>
            <a:endParaRPr lang="en-US" sz="2251" u="none" strike="noStrike" dirty="0">
              <a:solidFill>
                <a:srgbClr val="000000"/>
              </a:solidFill>
              <a:latin typeface="Montserrat"/>
            </a:endParaRPr>
          </a:p>
          <a:p>
            <a:pPr marL="486138" lvl="1" indent="-243069" algn="l">
              <a:lnSpc>
                <a:spcPts val="4368"/>
              </a:lnSpc>
              <a:spcBef>
                <a:spcPct val="0"/>
              </a:spcBef>
              <a:buAutoNum type="arabicPeriod"/>
            </a:pPr>
            <a:r>
              <a:rPr lang="en-US" sz="2251" u="none" strike="noStrike" dirty="0" err="1">
                <a:solidFill>
                  <a:srgbClr val="000000"/>
                </a:solidFill>
                <a:latin typeface="Montserrat"/>
              </a:rPr>
              <a:t>Hodnocení</a:t>
            </a:r>
            <a:r>
              <a:rPr lang="en-US" sz="2251" u="none" strike="noStrike" dirty="0">
                <a:solidFill>
                  <a:srgbClr val="000000"/>
                </a:solidFill>
                <a:latin typeface="Montserrat"/>
              </a:rPr>
              <a:t> ESG7</a:t>
            </a:r>
          </a:p>
          <a:p>
            <a:pPr marL="486138" lvl="1" indent="-243069" algn="l">
              <a:lnSpc>
                <a:spcPts val="4368"/>
              </a:lnSpc>
              <a:spcBef>
                <a:spcPct val="0"/>
              </a:spcBef>
              <a:buAutoNum type="arabicPeriod"/>
            </a:pPr>
            <a:r>
              <a:rPr lang="en-US" sz="2251" u="none" strike="noStrike" dirty="0" err="1">
                <a:solidFill>
                  <a:srgbClr val="000000"/>
                </a:solidFill>
                <a:latin typeface="Montserrat"/>
              </a:rPr>
              <a:t>Výpočet</a:t>
            </a:r>
            <a:r>
              <a:rPr lang="en-US" sz="2251" u="none" strike="noStrike" dirty="0">
                <a:solidFill>
                  <a:srgbClr val="000000"/>
                </a:solidFill>
                <a:latin typeface="Montserrat"/>
              </a:rPr>
              <a:t> </a:t>
            </a:r>
            <a:r>
              <a:rPr lang="en-US" sz="2251" u="none" strike="noStrike" dirty="0" err="1">
                <a:solidFill>
                  <a:srgbClr val="000000"/>
                </a:solidFill>
                <a:latin typeface="Montserrat"/>
              </a:rPr>
              <a:t>uhlíkové</a:t>
            </a:r>
            <a:r>
              <a:rPr lang="en-US" sz="2251" u="none" strike="noStrike" dirty="0">
                <a:solidFill>
                  <a:srgbClr val="000000"/>
                </a:solidFill>
                <a:latin typeface="Montserrat"/>
              </a:rPr>
              <a:t> </a:t>
            </a:r>
            <a:r>
              <a:rPr lang="en-US" sz="2251" u="none" strike="noStrike" dirty="0" err="1">
                <a:solidFill>
                  <a:srgbClr val="000000"/>
                </a:solidFill>
                <a:latin typeface="Montserrat"/>
              </a:rPr>
              <a:t>stopy</a:t>
            </a:r>
            <a:endParaRPr lang="en-US" sz="2251" u="none" strike="noStrike" dirty="0">
              <a:solidFill>
                <a:srgbClr val="000000"/>
              </a:solidFill>
              <a:latin typeface="Montserrat"/>
            </a:endParaRPr>
          </a:p>
          <a:p>
            <a:pPr marL="486138" lvl="1" indent="-243069" algn="l">
              <a:lnSpc>
                <a:spcPts val="4368"/>
              </a:lnSpc>
              <a:spcBef>
                <a:spcPct val="0"/>
              </a:spcBef>
              <a:buAutoNum type="arabicPeriod"/>
            </a:pPr>
            <a:r>
              <a:rPr lang="en-US" sz="2251" u="none" strike="noStrike" dirty="0">
                <a:solidFill>
                  <a:srgbClr val="000000"/>
                </a:solidFill>
                <a:latin typeface="Montserrat"/>
              </a:rPr>
              <a:t>Report ESG</a:t>
            </a:r>
          </a:p>
          <a:p>
            <a:pPr marL="486138" lvl="1" indent="-243069" algn="l">
              <a:lnSpc>
                <a:spcPts val="4368"/>
              </a:lnSpc>
              <a:spcBef>
                <a:spcPct val="0"/>
              </a:spcBef>
              <a:buAutoNum type="arabicPeriod"/>
            </a:pPr>
            <a:r>
              <a:rPr lang="en-US" sz="2251" u="none" strike="noStrike" dirty="0" err="1">
                <a:solidFill>
                  <a:srgbClr val="000000"/>
                </a:solidFill>
                <a:latin typeface="Montserrat"/>
              </a:rPr>
              <a:t>Strategie</a:t>
            </a:r>
            <a:r>
              <a:rPr lang="en-US" sz="2251" u="none" strike="noStrike" dirty="0">
                <a:solidFill>
                  <a:srgbClr val="000000"/>
                </a:solidFill>
                <a:latin typeface="Montserrat"/>
              </a:rPr>
              <a:t> </a:t>
            </a:r>
            <a:r>
              <a:rPr lang="en-US" sz="2251" u="none" strike="noStrike" dirty="0" err="1">
                <a:solidFill>
                  <a:srgbClr val="000000"/>
                </a:solidFill>
                <a:latin typeface="Montserrat"/>
              </a:rPr>
              <a:t>udržitelnosti</a:t>
            </a:r>
            <a:r>
              <a:rPr lang="en-US" sz="2251" u="none" strike="noStrike" dirty="0">
                <a:solidFill>
                  <a:srgbClr val="000000"/>
                </a:solidFill>
                <a:latin typeface="Montserrat"/>
              </a:rPr>
              <a:t> a </a:t>
            </a:r>
            <a:r>
              <a:rPr lang="en-US" sz="2251" u="none" strike="noStrike" dirty="0" err="1">
                <a:solidFill>
                  <a:srgbClr val="000000"/>
                </a:solidFill>
                <a:latin typeface="Montserrat"/>
              </a:rPr>
              <a:t>nastavení</a:t>
            </a:r>
            <a:r>
              <a:rPr lang="en-US" sz="2251" u="none" strike="noStrike" dirty="0">
                <a:solidFill>
                  <a:srgbClr val="000000"/>
                </a:solidFill>
                <a:latin typeface="Montserrat"/>
              </a:rPr>
              <a:t> PR </a:t>
            </a:r>
          </a:p>
        </p:txBody>
      </p:sp>
      <p:sp>
        <p:nvSpPr>
          <p:cNvPr id="22" name="Freeform 11">
            <a:extLst>
              <a:ext uri="{FF2B5EF4-FFF2-40B4-BE49-F238E27FC236}">
                <a16:creationId xmlns:a16="http://schemas.microsoft.com/office/drawing/2014/main" id="{AB4D037F-AACF-E010-BABC-F7DA5FCA938C}"/>
              </a:ext>
            </a:extLst>
          </p:cNvPr>
          <p:cNvSpPr/>
          <p:nvPr/>
        </p:nvSpPr>
        <p:spPr>
          <a:xfrm>
            <a:off x="12039600" y="5513862"/>
            <a:ext cx="4775463" cy="4369912"/>
          </a:xfrm>
          <a:custGeom>
            <a:avLst/>
            <a:gdLst/>
            <a:ahLst/>
            <a:cxnLst/>
            <a:rect l="l" t="t" r="r" b="b"/>
            <a:pathLst>
              <a:path w="6350000" h="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8"/>
            <a:stretch>
              <a:fillRect t="-1751" b="-17269"/>
            </a:stretch>
          </a:blipFill>
        </p:spPr>
        <p:txBody>
          <a:bodyPr/>
          <a:lstStyle/>
          <a:p>
            <a:endParaRPr lang="cs-CZ"/>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7998" cy="102870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3"/>
            <a:stretch>
              <a:fillRect/>
            </a:stretch>
          </a:blipFill>
        </p:spPr>
        <p:txBody>
          <a:bodyPr/>
          <a:lstStyle/>
          <a:p>
            <a:endParaRPr lang="cs-CZ"/>
          </a:p>
        </p:txBody>
      </p:sp>
      <p:sp>
        <p:nvSpPr>
          <p:cNvPr id="3" name="TextBox 3"/>
          <p:cNvSpPr txBox="1"/>
          <p:nvPr/>
        </p:nvSpPr>
        <p:spPr>
          <a:xfrm>
            <a:off x="3456417" y="1000125"/>
            <a:ext cx="14033970" cy="666849"/>
          </a:xfrm>
          <a:prstGeom prst="rect">
            <a:avLst/>
          </a:prstGeom>
        </p:spPr>
        <p:txBody>
          <a:bodyPr lIns="0" tIns="0" rIns="0" bIns="0" rtlCol="0" anchor="t">
            <a:spAutoFit/>
          </a:bodyPr>
          <a:lstStyle/>
          <a:p>
            <a:pPr marL="0" lvl="0" indent="0" algn="l">
              <a:lnSpc>
                <a:spcPts val="5184"/>
              </a:lnSpc>
              <a:spcBef>
                <a:spcPct val="0"/>
              </a:spcBef>
            </a:pPr>
            <a:r>
              <a:rPr lang="en-US" sz="4800" spc="44" dirty="0" err="1">
                <a:solidFill>
                  <a:srgbClr val="054CA2"/>
                </a:solidFill>
                <a:latin typeface="Calibri (MS) Bold"/>
              </a:rPr>
              <a:t>RISpire</a:t>
            </a:r>
            <a:r>
              <a:rPr lang="en-US" sz="4800" spc="44" dirty="0">
                <a:solidFill>
                  <a:srgbClr val="054CA2"/>
                </a:solidFill>
                <a:latin typeface="Calibri (MS) Bold"/>
              </a:rPr>
              <a:t> Trainings</a:t>
            </a:r>
            <a:endParaRPr lang="en-US" sz="4800" u="none" strike="noStrike" spc="44" dirty="0">
              <a:solidFill>
                <a:srgbClr val="054CA2"/>
              </a:solidFill>
              <a:latin typeface="Calibri (MS) Bold"/>
            </a:endParaRPr>
          </a:p>
        </p:txBody>
      </p:sp>
      <p:sp>
        <p:nvSpPr>
          <p:cNvPr id="4" name="TextBox 4"/>
          <p:cNvSpPr txBox="1"/>
          <p:nvPr/>
        </p:nvSpPr>
        <p:spPr>
          <a:xfrm>
            <a:off x="3456417" y="2394103"/>
            <a:ext cx="7280382" cy="4103688"/>
          </a:xfrm>
          <a:prstGeom prst="rect">
            <a:avLst/>
          </a:prstGeom>
        </p:spPr>
        <p:txBody>
          <a:bodyPr lIns="0" tIns="0" rIns="0" bIns="0" rtlCol="0" anchor="t">
            <a:spAutoFit/>
          </a:bodyPr>
          <a:lstStyle/>
          <a:p>
            <a:pPr marL="488632" lvl="1" indent="-244316" algn="l">
              <a:lnSpc>
                <a:spcPts val="3240"/>
              </a:lnSpc>
              <a:spcBef>
                <a:spcPct val="0"/>
              </a:spcBef>
              <a:buFont typeface="Arial"/>
              <a:buChar char="•"/>
            </a:pPr>
            <a:r>
              <a:rPr lang="cs-CZ" sz="2700" u="none" strike="noStrike" spc="24" dirty="0">
                <a:solidFill>
                  <a:srgbClr val="000000"/>
                </a:solidFill>
                <a:latin typeface="Calibri (MS)"/>
              </a:rPr>
              <a:t>Unikátní vzdělávací kurz, který je zdarma a bude se zaměřovat i na téma ESG </a:t>
            </a:r>
          </a:p>
          <a:p>
            <a:pPr marL="0" lvl="0" indent="0" algn="l">
              <a:lnSpc>
                <a:spcPts val="3240"/>
              </a:lnSpc>
              <a:spcBef>
                <a:spcPct val="0"/>
              </a:spcBef>
            </a:pPr>
            <a:endParaRPr lang="cs-CZ" sz="2700" u="none" strike="noStrike" spc="24" dirty="0">
              <a:solidFill>
                <a:srgbClr val="000000"/>
              </a:solidFill>
              <a:latin typeface="Calibri (MS)"/>
            </a:endParaRPr>
          </a:p>
          <a:p>
            <a:pPr marL="488632" lvl="1" indent="-244316" algn="l">
              <a:lnSpc>
                <a:spcPts val="3240"/>
              </a:lnSpc>
              <a:spcBef>
                <a:spcPct val="0"/>
              </a:spcBef>
              <a:buFont typeface="Arial"/>
              <a:buChar char="•"/>
            </a:pPr>
            <a:r>
              <a:rPr lang="cs-CZ" sz="2700" u="none" strike="noStrike" spc="24" dirty="0">
                <a:solidFill>
                  <a:srgbClr val="000000"/>
                </a:solidFill>
                <a:latin typeface="Calibri (MS)"/>
              </a:rPr>
              <a:t>Pro vysokoškolské pracovníky, PhD. </a:t>
            </a:r>
            <a:r>
              <a:rPr lang="cs-CZ" sz="2700" spc="24" dirty="0">
                <a:solidFill>
                  <a:srgbClr val="000000"/>
                </a:solidFill>
                <a:latin typeface="Calibri (MS)"/>
              </a:rPr>
              <a:t>s</a:t>
            </a:r>
            <a:r>
              <a:rPr lang="cs-CZ" sz="2700" u="none" strike="noStrike" spc="24" dirty="0">
                <a:solidFill>
                  <a:srgbClr val="000000"/>
                </a:solidFill>
                <a:latin typeface="Calibri (MS)"/>
              </a:rPr>
              <a:t>tudenty, pracovníky městských úřadů nebo experty v oblasti dopravy</a:t>
            </a:r>
          </a:p>
          <a:p>
            <a:pPr marL="0" lvl="0" indent="0" algn="l">
              <a:lnSpc>
                <a:spcPts val="3240"/>
              </a:lnSpc>
              <a:spcBef>
                <a:spcPct val="0"/>
              </a:spcBef>
            </a:pPr>
            <a:endParaRPr lang="cs-CZ" sz="2700" u="none" strike="noStrike" spc="24" dirty="0">
              <a:solidFill>
                <a:srgbClr val="000000"/>
              </a:solidFill>
              <a:latin typeface="Calibri (MS)"/>
            </a:endParaRPr>
          </a:p>
          <a:p>
            <a:pPr marL="488632" lvl="1" indent="-244316" algn="l">
              <a:lnSpc>
                <a:spcPts val="3240"/>
              </a:lnSpc>
              <a:spcBef>
                <a:spcPct val="0"/>
              </a:spcBef>
              <a:buFont typeface="Arial"/>
              <a:buChar char="•"/>
            </a:pPr>
            <a:r>
              <a:rPr lang="cs-CZ" sz="2700" u="none" strike="noStrike" spc="25" dirty="0">
                <a:solidFill>
                  <a:srgbClr val="000000"/>
                </a:solidFill>
                <a:latin typeface="Calibri (MS)"/>
              </a:rPr>
              <a:t>Klikni na QR kód a přihlas se, </a:t>
            </a:r>
            <a:r>
              <a:rPr lang="cs-CZ" sz="2700" spc="25" dirty="0" err="1">
                <a:solidFill>
                  <a:srgbClr val="000000"/>
                </a:solidFill>
                <a:latin typeface="Calibri (MS)"/>
              </a:rPr>
              <a:t>T</a:t>
            </a:r>
            <a:r>
              <a:rPr lang="cs-CZ" sz="2700" u="none" strike="noStrike" spc="25" dirty="0" err="1">
                <a:solidFill>
                  <a:srgbClr val="000000"/>
                </a:solidFill>
                <a:latin typeface="Calibri (MS)"/>
              </a:rPr>
              <a:t>rain</a:t>
            </a:r>
            <a:r>
              <a:rPr lang="cs-CZ" sz="2700" spc="25" dirty="0" err="1">
                <a:solidFill>
                  <a:srgbClr val="000000"/>
                </a:solidFill>
                <a:latin typeface="Calibri (MS)"/>
              </a:rPr>
              <a:t>-the-trainers</a:t>
            </a:r>
            <a:r>
              <a:rPr lang="cs-CZ" sz="2700" spc="25" dirty="0">
                <a:solidFill>
                  <a:srgbClr val="000000"/>
                </a:solidFill>
                <a:latin typeface="Calibri (MS)"/>
              </a:rPr>
              <a:t> školící program je 25.-27.6.2024, dílčí vzdělávací kurzy budou k dispozici od září 2024</a:t>
            </a:r>
            <a:endParaRPr lang="cs-CZ" sz="2700" u="none" strike="noStrike" spc="25" dirty="0">
              <a:solidFill>
                <a:srgbClr val="000000"/>
              </a:solidFill>
              <a:latin typeface="Calibri (MS)"/>
            </a:endParaRPr>
          </a:p>
        </p:txBody>
      </p:sp>
      <p:grpSp>
        <p:nvGrpSpPr>
          <p:cNvPr id="7" name="Group 7">
            <a:extLst>
              <a:ext uri="{FF2B5EF4-FFF2-40B4-BE49-F238E27FC236}">
                <a16:creationId xmlns:a16="http://schemas.microsoft.com/office/drawing/2014/main" id="{496217B7-08EE-4628-23AE-CC816C30166C}"/>
              </a:ext>
            </a:extLst>
          </p:cNvPr>
          <p:cNvGrpSpPr>
            <a:grpSpLocks noChangeAspect="1"/>
          </p:cNvGrpSpPr>
          <p:nvPr/>
        </p:nvGrpSpPr>
        <p:grpSpPr>
          <a:xfrm>
            <a:off x="11071249" y="1223506"/>
            <a:ext cx="6882298" cy="6882298"/>
            <a:chOff x="20529" y="-9859"/>
            <a:chExt cx="6350000" cy="6350000"/>
          </a:xfrm>
        </p:grpSpPr>
        <p:sp>
          <p:nvSpPr>
            <p:cNvPr id="8" name="Freeform 8">
              <a:extLst>
                <a:ext uri="{FF2B5EF4-FFF2-40B4-BE49-F238E27FC236}">
                  <a16:creationId xmlns:a16="http://schemas.microsoft.com/office/drawing/2014/main" id="{77A4538B-EAE9-784A-965B-79A772F3CEDA}"/>
                </a:ext>
              </a:extLst>
            </p:cNvPr>
            <p:cNvSpPr/>
            <p:nvPr/>
          </p:nvSpPr>
          <p:spPr>
            <a:xfrm>
              <a:off x="20529" y="-9859"/>
              <a:ext cx="6350000" cy="6350000"/>
            </a:xfrm>
            <a:custGeom>
              <a:avLst/>
              <a:gdLst/>
              <a:ahLst/>
              <a:cxnLst/>
              <a:rect l="l" t="t" r="r" b="b"/>
              <a:pathLst>
                <a:path w="6350000" h="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4"/>
              <a:stretch>
                <a:fillRect l="-25046" r="-25046"/>
              </a:stretch>
            </a:blipFill>
          </p:spPr>
          <p:txBody>
            <a:bodyPr/>
            <a:lstStyle/>
            <a:p>
              <a:endParaRPr lang="cs-CZ"/>
            </a:p>
          </p:txBody>
        </p:sp>
      </p:grpSp>
      <p:pic>
        <p:nvPicPr>
          <p:cNvPr id="10" name="Obrázek 9" descr="Obsah obrázku vzor, čtverec, umění, Obdélník&#10;&#10;Popis byl vytvořen automaticky">
            <a:extLst>
              <a:ext uri="{FF2B5EF4-FFF2-40B4-BE49-F238E27FC236}">
                <a16:creationId xmlns:a16="http://schemas.microsoft.com/office/drawing/2014/main" id="{47301116-14FB-76E8-FE8F-C4A0D36BB1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56" y="6057900"/>
            <a:ext cx="2899853" cy="2899853"/>
          </a:xfrm>
          <a:prstGeom prst="rect">
            <a:avLst/>
          </a:prstGeom>
        </p:spPr>
      </p:pic>
    </p:spTree>
    <p:extLst>
      <p:ext uri="{BB962C8B-B14F-4D97-AF65-F5344CB8AC3E}">
        <p14:creationId xmlns:p14="http://schemas.microsoft.com/office/powerpoint/2010/main" val="4025193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93597" y="1552264"/>
            <a:ext cx="11674597" cy="921657"/>
            <a:chOff x="0" y="0"/>
            <a:chExt cx="5147855" cy="406400"/>
          </a:xfrm>
        </p:grpSpPr>
        <p:sp>
          <p:nvSpPr>
            <p:cNvPr id="3" name="Freeform 3"/>
            <p:cNvSpPr/>
            <p:nvPr/>
          </p:nvSpPr>
          <p:spPr>
            <a:xfrm>
              <a:off x="0" y="0"/>
              <a:ext cx="5147855" cy="406400"/>
            </a:xfrm>
            <a:custGeom>
              <a:avLst/>
              <a:gdLst/>
              <a:ahLst/>
              <a:cxnLst/>
              <a:rect l="l" t="t" r="r" b="b"/>
              <a:pathLst>
                <a:path w="5147855" h="406400">
                  <a:moveTo>
                    <a:pt x="4944655" y="0"/>
                  </a:moveTo>
                  <a:cubicBezTo>
                    <a:pt x="5056879" y="0"/>
                    <a:pt x="5147855" y="90976"/>
                    <a:pt x="5147855" y="203200"/>
                  </a:cubicBezTo>
                  <a:cubicBezTo>
                    <a:pt x="5147855" y="315424"/>
                    <a:pt x="5056879" y="406400"/>
                    <a:pt x="4944655" y="406400"/>
                  </a:cubicBezTo>
                  <a:lnTo>
                    <a:pt x="203200" y="406400"/>
                  </a:lnTo>
                  <a:cubicBezTo>
                    <a:pt x="90976" y="406400"/>
                    <a:pt x="0" y="315424"/>
                    <a:pt x="0" y="203200"/>
                  </a:cubicBezTo>
                  <a:cubicBezTo>
                    <a:pt x="0" y="90976"/>
                    <a:pt x="90976" y="0"/>
                    <a:pt x="203200" y="0"/>
                  </a:cubicBezTo>
                  <a:close/>
                </a:path>
              </a:pathLst>
            </a:custGeom>
            <a:solidFill>
              <a:srgbClr val="002D5E"/>
            </a:solidFill>
          </p:spPr>
          <p:txBody>
            <a:bodyPr/>
            <a:lstStyle/>
            <a:p>
              <a:endParaRPr lang="cs-CZ"/>
            </a:p>
          </p:txBody>
        </p:sp>
        <p:sp>
          <p:nvSpPr>
            <p:cNvPr id="4" name="TextBox 4"/>
            <p:cNvSpPr txBox="1"/>
            <p:nvPr/>
          </p:nvSpPr>
          <p:spPr>
            <a:xfrm>
              <a:off x="0" y="-28575"/>
              <a:ext cx="5147855" cy="434975"/>
            </a:xfrm>
            <a:prstGeom prst="rect">
              <a:avLst/>
            </a:prstGeom>
          </p:spPr>
          <p:txBody>
            <a:bodyPr lIns="48876" tIns="48876" rIns="48876" bIns="48876" rtlCol="0" anchor="ctr"/>
            <a:lstStyle/>
            <a:p>
              <a:pPr algn="ctr">
                <a:lnSpc>
                  <a:spcPts val="1885"/>
                </a:lnSpc>
              </a:pPr>
              <a:endParaRPr/>
            </a:p>
          </p:txBody>
        </p:sp>
      </p:grpSp>
      <p:sp>
        <p:nvSpPr>
          <p:cNvPr id="5" name="Freeform 5"/>
          <p:cNvSpPr/>
          <p:nvPr/>
        </p:nvSpPr>
        <p:spPr>
          <a:xfrm>
            <a:off x="499821" y="1844597"/>
            <a:ext cx="2054824" cy="336991"/>
          </a:xfrm>
          <a:custGeom>
            <a:avLst/>
            <a:gdLst/>
            <a:ahLst/>
            <a:cxnLst/>
            <a:rect l="l" t="t" r="r" b="b"/>
            <a:pathLst>
              <a:path w="2054824" h="336991">
                <a:moveTo>
                  <a:pt x="0" y="0"/>
                </a:moveTo>
                <a:lnTo>
                  <a:pt x="2054824" y="0"/>
                </a:lnTo>
                <a:lnTo>
                  <a:pt x="2054824" y="336991"/>
                </a:lnTo>
                <a:lnTo>
                  <a:pt x="0" y="336991"/>
                </a:lnTo>
                <a:lnTo>
                  <a:pt x="0" y="0"/>
                </a:lnTo>
                <a:close/>
              </a:path>
            </a:pathLst>
          </a:custGeom>
          <a:blipFill>
            <a:blip r:embed="rId2"/>
            <a:stretch>
              <a:fillRect/>
            </a:stretch>
          </a:blipFill>
        </p:spPr>
        <p:txBody>
          <a:bodyPr/>
          <a:lstStyle/>
          <a:p>
            <a:endParaRPr lang="cs-CZ"/>
          </a:p>
        </p:txBody>
      </p:sp>
      <p:sp>
        <p:nvSpPr>
          <p:cNvPr id="6" name="Freeform 6"/>
          <p:cNvSpPr/>
          <p:nvPr/>
        </p:nvSpPr>
        <p:spPr>
          <a:xfrm>
            <a:off x="10726468" y="6243500"/>
            <a:ext cx="9366244" cy="7024683"/>
          </a:xfrm>
          <a:custGeom>
            <a:avLst/>
            <a:gdLst/>
            <a:ahLst/>
            <a:cxnLst/>
            <a:rect l="l" t="t" r="r" b="b"/>
            <a:pathLst>
              <a:path w="9366244" h="7024683">
                <a:moveTo>
                  <a:pt x="0" y="0"/>
                </a:moveTo>
                <a:lnTo>
                  <a:pt x="9366244" y="0"/>
                </a:lnTo>
                <a:lnTo>
                  <a:pt x="9366244" y="7024682"/>
                </a:lnTo>
                <a:lnTo>
                  <a:pt x="0" y="70246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cs-CZ"/>
          </a:p>
        </p:txBody>
      </p:sp>
      <p:sp>
        <p:nvSpPr>
          <p:cNvPr id="7" name="Freeform 7">
            <a:hlinkClick r:id="rId5" tooltip="https://www.linkedin.com/company/35656441/admin/feed/posts/"/>
          </p:cNvPr>
          <p:cNvSpPr/>
          <p:nvPr/>
        </p:nvSpPr>
        <p:spPr>
          <a:xfrm>
            <a:off x="11849814" y="7883346"/>
            <a:ext cx="683274" cy="683274"/>
          </a:xfrm>
          <a:custGeom>
            <a:avLst/>
            <a:gdLst/>
            <a:ahLst/>
            <a:cxnLst/>
            <a:rect l="l" t="t" r="r" b="b"/>
            <a:pathLst>
              <a:path w="683274" h="683274">
                <a:moveTo>
                  <a:pt x="0" y="0"/>
                </a:moveTo>
                <a:lnTo>
                  <a:pt x="683275" y="0"/>
                </a:lnTo>
                <a:lnTo>
                  <a:pt x="683275" y="683275"/>
                </a:lnTo>
                <a:lnTo>
                  <a:pt x="0" y="6832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cs-CZ"/>
          </a:p>
        </p:txBody>
      </p:sp>
      <p:sp>
        <p:nvSpPr>
          <p:cNvPr id="8" name="Freeform 8">
            <a:hlinkClick r:id="rId8" tooltip="https://www.facebook.com/PowerHUB.cz"/>
          </p:cNvPr>
          <p:cNvSpPr/>
          <p:nvPr/>
        </p:nvSpPr>
        <p:spPr>
          <a:xfrm>
            <a:off x="12704302" y="7885166"/>
            <a:ext cx="681454" cy="681454"/>
          </a:xfrm>
          <a:custGeom>
            <a:avLst/>
            <a:gdLst/>
            <a:ahLst/>
            <a:cxnLst/>
            <a:rect l="l" t="t" r="r" b="b"/>
            <a:pathLst>
              <a:path w="681454" h="681454">
                <a:moveTo>
                  <a:pt x="0" y="0"/>
                </a:moveTo>
                <a:lnTo>
                  <a:pt x="681455" y="0"/>
                </a:lnTo>
                <a:lnTo>
                  <a:pt x="681455" y="681455"/>
                </a:lnTo>
                <a:lnTo>
                  <a:pt x="0" y="6814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cs-CZ"/>
          </a:p>
        </p:txBody>
      </p:sp>
      <p:sp>
        <p:nvSpPr>
          <p:cNvPr id="9" name="Freeform 9">
            <a:hlinkClick r:id="rId11" tooltip="https://www.youtube.com/channel/UCL8OewS7qPqzotfSMmqT9Qw"/>
          </p:cNvPr>
          <p:cNvSpPr/>
          <p:nvPr/>
        </p:nvSpPr>
        <p:spPr>
          <a:xfrm>
            <a:off x="13557207" y="7885166"/>
            <a:ext cx="916241" cy="681454"/>
          </a:xfrm>
          <a:custGeom>
            <a:avLst/>
            <a:gdLst/>
            <a:ahLst/>
            <a:cxnLst/>
            <a:rect l="l" t="t" r="r" b="b"/>
            <a:pathLst>
              <a:path w="916241" h="681454">
                <a:moveTo>
                  <a:pt x="0" y="0"/>
                </a:moveTo>
                <a:lnTo>
                  <a:pt x="916241" y="0"/>
                </a:lnTo>
                <a:lnTo>
                  <a:pt x="916241" y="681455"/>
                </a:lnTo>
                <a:lnTo>
                  <a:pt x="0" y="6814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cs-CZ"/>
          </a:p>
        </p:txBody>
      </p:sp>
      <p:sp>
        <p:nvSpPr>
          <p:cNvPr id="11" name="TextBox 11"/>
          <p:cNvSpPr txBox="1"/>
          <p:nvPr/>
        </p:nvSpPr>
        <p:spPr>
          <a:xfrm>
            <a:off x="6143826" y="4916265"/>
            <a:ext cx="5705988" cy="490071"/>
          </a:xfrm>
          <a:prstGeom prst="rect">
            <a:avLst/>
          </a:prstGeom>
        </p:spPr>
        <p:txBody>
          <a:bodyPr lIns="0" tIns="0" rIns="0" bIns="0" rtlCol="0" anchor="t">
            <a:spAutoFit/>
          </a:bodyPr>
          <a:lstStyle/>
          <a:p>
            <a:pPr marL="0" lvl="1" indent="0" algn="l">
              <a:lnSpc>
                <a:spcPts val="4099"/>
              </a:lnSpc>
              <a:spcBef>
                <a:spcPct val="0"/>
              </a:spcBef>
            </a:pPr>
            <a:r>
              <a:rPr lang="en-US" sz="2928" u="none" strike="noStrike" dirty="0">
                <a:solidFill>
                  <a:srgbClr val="000000"/>
                </a:solidFill>
                <a:latin typeface="Montserrat"/>
              </a:rPr>
              <a:t>E-mail </a:t>
            </a:r>
          </a:p>
        </p:txBody>
      </p:sp>
      <p:sp>
        <p:nvSpPr>
          <p:cNvPr id="12" name="TextBox 12"/>
          <p:cNvSpPr txBox="1"/>
          <p:nvPr/>
        </p:nvSpPr>
        <p:spPr>
          <a:xfrm>
            <a:off x="6143826" y="5512964"/>
            <a:ext cx="5705988" cy="448841"/>
          </a:xfrm>
          <a:prstGeom prst="rect">
            <a:avLst/>
          </a:prstGeom>
        </p:spPr>
        <p:txBody>
          <a:bodyPr lIns="0" tIns="0" rIns="0" bIns="0" rtlCol="0" anchor="t">
            <a:spAutoFit/>
          </a:bodyPr>
          <a:lstStyle/>
          <a:p>
            <a:pPr marL="0" lvl="0" indent="0" algn="l">
              <a:lnSpc>
                <a:spcPts val="3513"/>
              </a:lnSpc>
              <a:spcBef>
                <a:spcPct val="0"/>
              </a:spcBef>
            </a:pPr>
            <a:r>
              <a:rPr lang="en-US" sz="2928" u="sng" strike="noStrike" dirty="0">
                <a:solidFill>
                  <a:srgbClr val="000000"/>
                </a:solidFill>
                <a:latin typeface="Montserrat"/>
                <a:hlinkClick r:id="rId14" tooltip="mailto:contactme@powerhub.cz"/>
              </a:rPr>
              <a:t>pavel@powerhub.cz</a:t>
            </a:r>
          </a:p>
        </p:txBody>
      </p:sp>
      <p:sp>
        <p:nvSpPr>
          <p:cNvPr id="13" name="TextBox 13"/>
          <p:cNvSpPr txBox="1"/>
          <p:nvPr/>
        </p:nvSpPr>
        <p:spPr>
          <a:xfrm>
            <a:off x="6143826" y="6470685"/>
            <a:ext cx="5705988" cy="490034"/>
          </a:xfrm>
          <a:prstGeom prst="rect">
            <a:avLst/>
          </a:prstGeom>
        </p:spPr>
        <p:txBody>
          <a:bodyPr lIns="0" tIns="0" rIns="0" bIns="0" rtlCol="0" anchor="t">
            <a:spAutoFit/>
          </a:bodyPr>
          <a:lstStyle/>
          <a:p>
            <a:pPr algn="l">
              <a:lnSpc>
                <a:spcPts val="4099"/>
              </a:lnSpc>
            </a:pPr>
            <a:endParaRPr/>
          </a:p>
        </p:txBody>
      </p:sp>
      <p:sp>
        <p:nvSpPr>
          <p:cNvPr id="14" name="TextBox 14"/>
          <p:cNvSpPr txBox="1"/>
          <p:nvPr/>
        </p:nvSpPr>
        <p:spPr>
          <a:xfrm>
            <a:off x="11849814" y="8829675"/>
            <a:ext cx="6625115" cy="428625"/>
          </a:xfrm>
          <a:prstGeom prst="rect">
            <a:avLst/>
          </a:prstGeom>
        </p:spPr>
        <p:txBody>
          <a:bodyPr lIns="0" tIns="0" rIns="0" bIns="0" rtlCol="0" anchor="t">
            <a:spAutoFit/>
          </a:bodyPr>
          <a:lstStyle/>
          <a:p>
            <a:pPr marL="0" lvl="0" indent="0" algn="l">
              <a:lnSpc>
                <a:spcPts val="3480"/>
              </a:lnSpc>
              <a:spcBef>
                <a:spcPct val="0"/>
              </a:spcBef>
            </a:pPr>
            <a:r>
              <a:rPr lang="en-US" sz="2900" u="none" strike="noStrike">
                <a:solidFill>
                  <a:srgbClr val="000000"/>
                </a:solidFill>
                <a:latin typeface="Montserrat"/>
              </a:rPr>
              <a:t>@PowerHUB</a:t>
            </a:r>
          </a:p>
        </p:txBody>
      </p:sp>
      <p:sp>
        <p:nvSpPr>
          <p:cNvPr id="15" name="TextBox 15"/>
          <p:cNvSpPr txBox="1"/>
          <p:nvPr/>
        </p:nvSpPr>
        <p:spPr>
          <a:xfrm>
            <a:off x="6143826" y="6195838"/>
            <a:ext cx="5705988" cy="490071"/>
          </a:xfrm>
          <a:prstGeom prst="rect">
            <a:avLst/>
          </a:prstGeom>
        </p:spPr>
        <p:txBody>
          <a:bodyPr lIns="0" tIns="0" rIns="0" bIns="0" rtlCol="0" anchor="t">
            <a:spAutoFit/>
          </a:bodyPr>
          <a:lstStyle/>
          <a:p>
            <a:pPr marL="0" lvl="1" indent="0" algn="l">
              <a:lnSpc>
                <a:spcPts val="4099"/>
              </a:lnSpc>
              <a:spcBef>
                <a:spcPct val="0"/>
              </a:spcBef>
            </a:pPr>
            <a:r>
              <a:rPr lang="en-US" sz="2928" u="none" strike="noStrike">
                <a:solidFill>
                  <a:srgbClr val="000000"/>
                </a:solidFill>
                <a:latin typeface="Montserrat"/>
              </a:rPr>
              <a:t>Telefon</a:t>
            </a:r>
          </a:p>
        </p:txBody>
      </p:sp>
      <p:sp>
        <p:nvSpPr>
          <p:cNvPr id="16" name="TextBox 16"/>
          <p:cNvSpPr txBox="1"/>
          <p:nvPr/>
        </p:nvSpPr>
        <p:spPr>
          <a:xfrm>
            <a:off x="6143826" y="6792537"/>
            <a:ext cx="5705988" cy="448841"/>
          </a:xfrm>
          <a:prstGeom prst="rect">
            <a:avLst/>
          </a:prstGeom>
        </p:spPr>
        <p:txBody>
          <a:bodyPr lIns="0" tIns="0" rIns="0" bIns="0" rtlCol="0" anchor="t">
            <a:spAutoFit/>
          </a:bodyPr>
          <a:lstStyle/>
          <a:p>
            <a:pPr marL="0" lvl="0" indent="0" algn="l">
              <a:lnSpc>
                <a:spcPts val="3513"/>
              </a:lnSpc>
              <a:spcBef>
                <a:spcPct val="0"/>
              </a:spcBef>
            </a:pPr>
            <a:r>
              <a:rPr lang="en-US" sz="2928" u="sng" strike="noStrike" dirty="0">
                <a:solidFill>
                  <a:srgbClr val="000000"/>
                </a:solidFill>
                <a:latin typeface="Montserrat"/>
                <a:hlinkClick r:id="rId15" tooltip="tel:+420608882070"/>
              </a:rPr>
              <a:t>+420 605 559 221</a:t>
            </a:r>
          </a:p>
        </p:txBody>
      </p:sp>
      <p:sp>
        <p:nvSpPr>
          <p:cNvPr id="17" name="TextBox 17"/>
          <p:cNvSpPr txBox="1"/>
          <p:nvPr/>
        </p:nvSpPr>
        <p:spPr>
          <a:xfrm>
            <a:off x="11849814" y="7368879"/>
            <a:ext cx="6625115" cy="409755"/>
          </a:xfrm>
          <a:prstGeom prst="rect">
            <a:avLst/>
          </a:prstGeom>
        </p:spPr>
        <p:txBody>
          <a:bodyPr lIns="0" tIns="0" rIns="0" bIns="0" rtlCol="0" anchor="t">
            <a:spAutoFit/>
          </a:bodyPr>
          <a:lstStyle/>
          <a:p>
            <a:pPr marL="0" lvl="0" indent="0" algn="l">
              <a:lnSpc>
                <a:spcPts val="3197"/>
              </a:lnSpc>
              <a:spcBef>
                <a:spcPct val="0"/>
              </a:spcBef>
            </a:pPr>
            <a:r>
              <a:rPr lang="en-US" sz="3165" u="none" strike="noStrike">
                <a:solidFill>
                  <a:srgbClr val="202020"/>
                </a:solidFill>
                <a:latin typeface="League Spartan"/>
              </a:rPr>
              <a:t>SOCIÁLNÍ MÉDIA</a:t>
            </a:r>
          </a:p>
        </p:txBody>
      </p:sp>
      <p:grpSp>
        <p:nvGrpSpPr>
          <p:cNvPr id="18" name="Group 18"/>
          <p:cNvGrpSpPr>
            <a:grpSpLocks noChangeAspect="1"/>
          </p:cNvGrpSpPr>
          <p:nvPr/>
        </p:nvGrpSpPr>
        <p:grpSpPr>
          <a:xfrm>
            <a:off x="1948248" y="4525293"/>
            <a:ext cx="3341090" cy="3341090"/>
            <a:chOff x="0" y="0"/>
            <a:chExt cx="6350000" cy="6350000"/>
          </a:xfrm>
        </p:grpSpPr>
        <p:sp>
          <p:nvSpPr>
            <p:cNvPr id="19" name="Freeform 19"/>
            <p:cNvSpPr/>
            <p:nvPr/>
          </p:nvSpPr>
          <p:spPr>
            <a:xfrm>
              <a:off x="0" y="0"/>
              <a:ext cx="6350000" cy="6350000"/>
            </a:xfrm>
            <a:custGeom>
              <a:avLst/>
              <a:gdLst/>
              <a:ahLst/>
              <a:cxnLst/>
              <a:rect l="l" t="t" r="r" b="b"/>
              <a:pathLst>
                <a:path w="6350000" h="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16"/>
              <a:stretch>
                <a:fillRect l="-21090" r="-21090"/>
              </a:stretch>
            </a:blipFill>
          </p:spPr>
          <p:txBody>
            <a:bodyPr/>
            <a:lstStyle/>
            <a:p>
              <a:endParaRPr lang="cs-CZ"/>
            </a:p>
          </p:txBody>
        </p:sp>
      </p:grpSp>
      <p:sp>
        <p:nvSpPr>
          <p:cNvPr id="20" name="TextBox 20"/>
          <p:cNvSpPr txBox="1"/>
          <p:nvPr/>
        </p:nvSpPr>
        <p:spPr>
          <a:xfrm>
            <a:off x="6143826" y="7433196"/>
            <a:ext cx="5705988" cy="490071"/>
          </a:xfrm>
          <a:prstGeom prst="rect">
            <a:avLst/>
          </a:prstGeom>
        </p:spPr>
        <p:txBody>
          <a:bodyPr lIns="0" tIns="0" rIns="0" bIns="0" rtlCol="0" anchor="t">
            <a:spAutoFit/>
          </a:bodyPr>
          <a:lstStyle/>
          <a:p>
            <a:pPr marL="0" lvl="1" indent="0" algn="l">
              <a:lnSpc>
                <a:spcPts val="4099"/>
              </a:lnSpc>
              <a:spcBef>
                <a:spcPct val="0"/>
              </a:spcBef>
            </a:pPr>
            <a:r>
              <a:rPr lang="en-US" sz="2928" u="none" strike="noStrike">
                <a:solidFill>
                  <a:srgbClr val="000000"/>
                </a:solidFill>
                <a:latin typeface="Montserrat"/>
              </a:rPr>
              <a:t>Web</a:t>
            </a:r>
          </a:p>
        </p:txBody>
      </p:sp>
      <p:sp>
        <p:nvSpPr>
          <p:cNvPr id="21" name="TextBox 21"/>
          <p:cNvSpPr txBox="1"/>
          <p:nvPr/>
        </p:nvSpPr>
        <p:spPr>
          <a:xfrm>
            <a:off x="6143826" y="8023697"/>
            <a:ext cx="5705988" cy="438150"/>
          </a:xfrm>
          <a:prstGeom prst="rect">
            <a:avLst/>
          </a:prstGeom>
        </p:spPr>
        <p:txBody>
          <a:bodyPr lIns="0" tIns="0" rIns="0" bIns="0" rtlCol="0" anchor="t">
            <a:spAutoFit/>
          </a:bodyPr>
          <a:lstStyle/>
          <a:p>
            <a:pPr marL="0" lvl="0" indent="0" algn="l">
              <a:lnSpc>
                <a:spcPts val="3513"/>
              </a:lnSpc>
              <a:spcBef>
                <a:spcPct val="0"/>
              </a:spcBef>
            </a:pPr>
            <a:r>
              <a:rPr lang="en-US" sz="2928" u="sng" strike="noStrike">
                <a:solidFill>
                  <a:srgbClr val="000000"/>
                </a:solidFill>
                <a:latin typeface="Montserrat"/>
                <a:hlinkClick r:id="rId17" tooltip="http://www.powerhub.cz"/>
              </a:rPr>
              <a:t>www.powerhub.cz</a:t>
            </a:r>
          </a:p>
        </p:txBody>
      </p:sp>
      <p:sp>
        <p:nvSpPr>
          <p:cNvPr id="23" name="TextovéPole 22">
            <a:extLst>
              <a:ext uri="{FF2B5EF4-FFF2-40B4-BE49-F238E27FC236}">
                <a16:creationId xmlns:a16="http://schemas.microsoft.com/office/drawing/2014/main" id="{4177AF0B-82D4-44DB-9F92-9C9427FCA4AD}"/>
              </a:ext>
            </a:extLst>
          </p:cNvPr>
          <p:cNvSpPr txBox="1"/>
          <p:nvPr/>
        </p:nvSpPr>
        <p:spPr>
          <a:xfrm>
            <a:off x="4329379" y="1148330"/>
            <a:ext cx="14237368" cy="2023759"/>
          </a:xfrm>
          <a:prstGeom prst="rect">
            <a:avLst/>
          </a:prstGeom>
          <a:noFill/>
        </p:spPr>
        <p:txBody>
          <a:bodyPr wrap="square">
            <a:spAutoFit/>
          </a:bodyPr>
          <a:lstStyle/>
          <a:p>
            <a:pPr marL="0" marR="0" lvl="0" indent="0" algn="l" defTabSz="914400" rtl="0" eaLnBrk="1" fontAlgn="auto" latinLnBrk="0" hangingPunct="1">
              <a:lnSpc>
                <a:spcPts val="5014"/>
              </a:lnSpc>
              <a:spcBef>
                <a:spcPct val="0"/>
              </a:spcBef>
              <a:spcAft>
                <a:spcPts val="0"/>
              </a:spcAft>
              <a:buClrTx/>
              <a:buSzTx/>
              <a:buFontTx/>
              <a:buNone/>
              <a:tabLst/>
              <a:defRPr/>
            </a:pPr>
            <a:r>
              <a:rPr kumimoji="0" lang="en-US" sz="4965" b="0" i="0" u="none" strike="noStrike" kern="1200" cap="none" spc="0" normalizeH="0" baseline="0" noProof="0" dirty="0">
                <a:ln>
                  <a:noFill/>
                </a:ln>
                <a:solidFill>
                  <a:srgbClr val="24356E"/>
                </a:solidFill>
                <a:effectLst/>
                <a:uLnTx/>
                <a:uFillTx/>
                <a:latin typeface="Calibri (MS) Bold"/>
                <a:ea typeface="+mn-ea"/>
                <a:cs typeface="+mn-cs"/>
              </a:rPr>
              <a:t>CHCETE OTESTOVAT PŘESNÉ PARKOVÁNÍ VE VAŠÍ OBCI NEBO SE NĚCO VÍC DOZVĚDĚT O  ESG? SPOJTE SE S NÁMI!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7998" cy="102870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3"/>
            <a:stretch>
              <a:fillRect/>
            </a:stretch>
          </a:blipFill>
        </p:spPr>
        <p:txBody>
          <a:bodyPr/>
          <a:lstStyle/>
          <a:p>
            <a:endParaRPr lang="cs-CZ"/>
          </a:p>
        </p:txBody>
      </p:sp>
      <p:sp>
        <p:nvSpPr>
          <p:cNvPr id="3" name="TextBox 3"/>
          <p:cNvSpPr txBox="1"/>
          <p:nvPr/>
        </p:nvSpPr>
        <p:spPr>
          <a:xfrm>
            <a:off x="3456417" y="1000125"/>
            <a:ext cx="14033970" cy="758952"/>
          </a:xfrm>
          <a:prstGeom prst="rect">
            <a:avLst/>
          </a:prstGeom>
        </p:spPr>
        <p:txBody>
          <a:bodyPr lIns="0" tIns="0" rIns="0" bIns="0" rtlCol="0" anchor="t">
            <a:spAutoFit/>
          </a:bodyPr>
          <a:lstStyle/>
          <a:p>
            <a:pPr marL="0" lvl="0" indent="0" algn="l">
              <a:lnSpc>
                <a:spcPts val="5184"/>
              </a:lnSpc>
              <a:spcBef>
                <a:spcPct val="0"/>
              </a:spcBef>
            </a:pPr>
            <a:r>
              <a:rPr lang="en-US" sz="4800" u="none" strike="noStrike" spc="44">
                <a:solidFill>
                  <a:srgbClr val="054CA2"/>
                </a:solidFill>
                <a:latin typeface="Calibri (MS) Bold"/>
              </a:rPr>
              <a:t>NAŠE MISE</a:t>
            </a:r>
          </a:p>
        </p:txBody>
      </p:sp>
      <p:sp>
        <p:nvSpPr>
          <p:cNvPr id="4" name="TextBox 4"/>
          <p:cNvSpPr txBox="1"/>
          <p:nvPr/>
        </p:nvSpPr>
        <p:spPr>
          <a:xfrm>
            <a:off x="3456417" y="2394103"/>
            <a:ext cx="7280382" cy="4562475"/>
          </a:xfrm>
          <a:prstGeom prst="rect">
            <a:avLst/>
          </a:prstGeom>
        </p:spPr>
        <p:txBody>
          <a:bodyPr lIns="0" tIns="0" rIns="0" bIns="0" rtlCol="0" anchor="t">
            <a:spAutoFit/>
          </a:bodyPr>
          <a:lstStyle/>
          <a:p>
            <a:pPr marL="488632" lvl="1" indent="-244316" algn="l">
              <a:lnSpc>
                <a:spcPts val="3240"/>
              </a:lnSpc>
              <a:spcBef>
                <a:spcPct val="0"/>
              </a:spcBef>
              <a:buFont typeface="Arial"/>
              <a:buChar char="•"/>
            </a:pPr>
            <a:r>
              <a:rPr lang="cs-CZ" sz="2700" u="none" strike="noStrike" spc="24" dirty="0">
                <a:solidFill>
                  <a:srgbClr val="000000"/>
                </a:solidFill>
                <a:latin typeface="Calibri (MS)"/>
              </a:rPr>
              <a:t>Poskytnout inovativní řešení, které umožňuje na centimetr přesné parkování sdílených kol, elektrokol a elektrokoloběžek v určených městských oblastech.</a:t>
            </a:r>
          </a:p>
          <a:p>
            <a:pPr marL="0" lvl="0" indent="0" algn="l">
              <a:lnSpc>
                <a:spcPts val="3240"/>
              </a:lnSpc>
              <a:spcBef>
                <a:spcPct val="0"/>
              </a:spcBef>
            </a:pPr>
            <a:endParaRPr lang="cs-CZ" sz="2700" u="none" strike="noStrike" spc="24" dirty="0">
              <a:solidFill>
                <a:srgbClr val="000000"/>
              </a:solidFill>
              <a:latin typeface="Calibri (MS)"/>
            </a:endParaRPr>
          </a:p>
          <a:p>
            <a:pPr marL="488632" lvl="1" indent="-244316" algn="l">
              <a:lnSpc>
                <a:spcPts val="3240"/>
              </a:lnSpc>
              <a:spcBef>
                <a:spcPct val="0"/>
              </a:spcBef>
              <a:buFont typeface="Arial"/>
              <a:buChar char="•"/>
            </a:pPr>
            <a:r>
              <a:rPr lang="cs-CZ" sz="2700" u="none" strike="noStrike" spc="24" dirty="0">
                <a:solidFill>
                  <a:srgbClr val="000000"/>
                </a:solidFill>
                <a:latin typeface="Calibri (MS)"/>
              </a:rPr>
              <a:t>Nabídnout kvalitní službu městským úřadům, obyvatelům měst a uživatelům </a:t>
            </a:r>
            <a:r>
              <a:rPr lang="cs-CZ" sz="2700" u="none" strike="noStrike" spc="24" dirty="0" err="1">
                <a:solidFill>
                  <a:srgbClr val="000000"/>
                </a:solidFill>
                <a:latin typeface="Calibri (MS)"/>
              </a:rPr>
              <a:t>mikromobility</a:t>
            </a:r>
            <a:r>
              <a:rPr lang="cs-CZ" sz="2700" u="none" strike="noStrike" spc="24" dirty="0">
                <a:solidFill>
                  <a:srgbClr val="000000"/>
                </a:solidFill>
                <a:latin typeface="Calibri (MS)"/>
              </a:rPr>
              <a:t>.</a:t>
            </a:r>
          </a:p>
          <a:p>
            <a:pPr marL="0" lvl="0" indent="0" algn="l">
              <a:lnSpc>
                <a:spcPts val="3240"/>
              </a:lnSpc>
              <a:spcBef>
                <a:spcPct val="0"/>
              </a:spcBef>
            </a:pPr>
            <a:endParaRPr lang="cs-CZ" sz="2700" u="none" strike="noStrike" spc="24" dirty="0">
              <a:solidFill>
                <a:srgbClr val="000000"/>
              </a:solidFill>
              <a:latin typeface="Calibri (MS)"/>
            </a:endParaRPr>
          </a:p>
          <a:p>
            <a:pPr marL="488632" lvl="1" indent="-244316" algn="l">
              <a:lnSpc>
                <a:spcPts val="3240"/>
              </a:lnSpc>
              <a:spcBef>
                <a:spcPct val="0"/>
              </a:spcBef>
              <a:buFont typeface="Arial"/>
              <a:buChar char="•"/>
            </a:pPr>
            <a:r>
              <a:rPr lang="cs-CZ" sz="2700" u="none" strike="noStrike" spc="25" dirty="0">
                <a:solidFill>
                  <a:srgbClr val="000000"/>
                </a:solidFill>
                <a:latin typeface="Calibri (MS)"/>
              </a:rPr>
              <a:t>Abychom ověřili efektivitu našich řešení, provedeme jeho důkladné testování v Madridu a Praze.</a:t>
            </a:r>
          </a:p>
        </p:txBody>
      </p:sp>
      <p:grpSp>
        <p:nvGrpSpPr>
          <p:cNvPr id="5" name="Group 5"/>
          <p:cNvGrpSpPr/>
          <p:nvPr/>
        </p:nvGrpSpPr>
        <p:grpSpPr>
          <a:xfrm>
            <a:off x="11389628" y="1340359"/>
            <a:ext cx="7136717" cy="7136688"/>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4999" r="-24999"/>
              </a:stretch>
            </a:blipFill>
          </p:spPr>
          <p:txBody>
            <a:bodyPr/>
            <a:lstStyle/>
            <a:p>
              <a:endParaRPr lang="cs-CZ"/>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7998" cy="102870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3"/>
            <a:stretch>
              <a:fillRect/>
            </a:stretch>
          </a:blipFill>
        </p:spPr>
        <p:txBody>
          <a:bodyPr/>
          <a:lstStyle/>
          <a:p>
            <a:endParaRPr lang="cs-CZ"/>
          </a:p>
        </p:txBody>
      </p:sp>
      <p:sp>
        <p:nvSpPr>
          <p:cNvPr id="3" name="TextBox 3"/>
          <p:cNvSpPr txBox="1"/>
          <p:nvPr/>
        </p:nvSpPr>
        <p:spPr>
          <a:xfrm>
            <a:off x="2066885" y="1163533"/>
            <a:ext cx="14033970" cy="758952"/>
          </a:xfrm>
          <a:prstGeom prst="rect">
            <a:avLst/>
          </a:prstGeom>
        </p:spPr>
        <p:txBody>
          <a:bodyPr lIns="0" tIns="0" rIns="0" bIns="0" rtlCol="0" anchor="t">
            <a:spAutoFit/>
          </a:bodyPr>
          <a:lstStyle/>
          <a:p>
            <a:pPr marL="0" lvl="0" indent="0" algn="ctr">
              <a:lnSpc>
                <a:spcPts val="5184"/>
              </a:lnSpc>
              <a:spcBef>
                <a:spcPct val="0"/>
              </a:spcBef>
            </a:pPr>
            <a:r>
              <a:rPr lang="en-US" sz="4800" spc="44">
                <a:solidFill>
                  <a:srgbClr val="054CA2"/>
                </a:solidFill>
                <a:latin typeface="Calibri (MS) Bold"/>
              </a:rPr>
              <a:t>JAKÝ PROBLÉM ŘEŠÍME</a:t>
            </a:r>
          </a:p>
        </p:txBody>
      </p:sp>
      <p:sp>
        <p:nvSpPr>
          <p:cNvPr id="4" name="TextBox 4"/>
          <p:cNvSpPr txBox="1"/>
          <p:nvPr/>
        </p:nvSpPr>
        <p:spPr>
          <a:xfrm>
            <a:off x="5622861" y="2488030"/>
            <a:ext cx="7042279" cy="1695450"/>
          </a:xfrm>
          <a:prstGeom prst="rect">
            <a:avLst/>
          </a:prstGeom>
        </p:spPr>
        <p:txBody>
          <a:bodyPr lIns="0" tIns="0" rIns="0" bIns="0" rtlCol="0" anchor="t">
            <a:spAutoFit/>
          </a:bodyPr>
          <a:lstStyle/>
          <a:p>
            <a:pPr marL="582930" lvl="1" indent="-291465" algn="l">
              <a:lnSpc>
                <a:spcPts val="3240"/>
              </a:lnSpc>
              <a:spcBef>
                <a:spcPct val="0"/>
              </a:spcBef>
              <a:buFont typeface="Arial"/>
              <a:buChar char="•"/>
            </a:pPr>
            <a:r>
              <a:rPr lang="en-US" sz="2700" spc="25">
                <a:solidFill>
                  <a:srgbClr val="000000"/>
                </a:solidFill>
                <a:latin typeface="Calibri (MS)"/>
              </a:rPr>
              <a:t>Trend ukazuje </a:t>
            </a:r>
            <a:r>
              <a:rPr lang="en-US" sz="2700" spc="25">
                <a:solidFill>
                  <a:srgbClr val="000000"/>
                </a:solidFill>
                <a:latin typeface="Calibri (MS) Bold"/>
              </a:rPr>
              <a:t>rostoucí</a:t>
            </a:r>
            <a:r>
              <a:rPr lang="en-US" sz="2700" u="none" strike="noStrike" spc="25">
                <a:solidFill>
                  <a:srgbClr val="000000"/>
                </a:solidFill>
                <a:latin typeface="Calibri (MS) Bold"/>
              </a:rPr>
              <a:t> využití mikromobility</a:t>
            </a:r>
            <a:r>
              <a:rPr lang="en-US" sz="2700" u="none" strike="noStrike" spc="25">
                <a:solidFill>
                  <a:srgbClr val="000000"/>
                </a:solidFill>
                <a:latin typeface="Calibri (MS)"/>
              </a:rPr>
              <a:t> pro každodenní dojíždění jak v ochotě občanů (70 %)*, tak v nárůstu investic** – zvyšuje tlak na městskou infrastrukturu.</a:t>
            </a:r>
          </a:p>
        </p:txBody>
      </p:sp>
      <p:grpSp>
        <p:nvGrpSpPr>
          <p:cNvPr id="5" name="Group 5"/>
          <p:cNvGrpSpPr/>
          <p:nvPr/>
        </p:nvGrpSpPr>
        <p:grpSpPr>
          <a:xfrm>
            <a:off x="-580845" y="2545180"/>
            <a:ext cx="6091360" cy="6091336"/>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t="-16666" b="-16666"/>
              </a:stretch>
            </a:blipFill>
          </p:spPr>
          <p:txBody>
            <a:bodyPr/>
            <a:lstStyle/>
            <a:p>
              <a:endParaRPr lang="cs-CZ"/>
            </a:p>
          </p:txBody>
        </p:sp>
      </p:grpSp>
      <p:grpSp>
        <p:nvGrpSpPr>
          <p:cNvPr id="7" name="Group 7"/>
          <p:cNvGrpSpPr/>
          <p:nvPr/>
        </p:nvGrpSpPr>
        <p:grpSpPr>
          <a:xfrm>
            <a:off x="12657225" y="1135571"/>
            <a:ext cx="7136717" cy="7136688"/>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33161" t="-16666" b="-60881"/>
              </a:stretch>
            </a:blipFill>
          </p:spPr>
          <p:txBody>
            <a:bodyPr/>
            <a:lstStyle/>
            <a:p>
              <a:endParaRPr lang="cs-CZ"/>
            </a:p>
          </p:txBody>
        </p:sp>
      </p:grpSp>
      <p:sp>
        <p:nvSpPr>
          <p:cNvPr id="9" name="Freeform 9"/>
          <p:cNvSpPr/>
          <p:nvPr/>
        </p:nvSpPr>
        <p:spPr>
          <a:xfrm rot="5400000">
            <a:off x="8406814" y="5781117"/>
            <a:ext cx="893804" cy="460309"/>
          </a:xfrm>
          <a:custGeom>
            <a:avLst/>
            <a:gdLst/>
            <a:ahLst/>
            <a:cxnLst/>
            <a:rect l="l" t="t" r="r" b="b"/>
            <a:pathLst>
              <a:path w="893804" h="460309">
                <a:moveTo>
                  <a:pt x="0" y="0"/>
                </a:moveTo>
                <a:lnTo>
                  <a:pt x="893804" y="0"/>
                </a:lnTo>
                <a:lnTo>
                  <a:pt x="893804" y="460309"/>
                </a:lnTo>
                <a:lnTo>
                  <a:pt x="0" y="460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cs-CZ"/>
          </a:p>
        </p:txBody>
      </p:sp>
      <p:sp>
        <p:nvSpPr>
          <p:cNvPr id="10" name="TextBox 10"/>
          <p:cNvSpPr txBox="1"/>
          <p:nvPr/>
        </p:nvSpPr>
        <p:spPr>
          <a:xfrm>
            <a:off x="4146545" y="9236590"/>
            <a:ext cx="11132202" cy="826770"/>
          </a:xfrm>
          <a:prstGeom prst="rect">
            <a:avLst/>
          </a:prstGeom>
        </p:spPr>
        <p:txBody>
          <a:bodyPr lIns="0" tIns="0" rIns="0" bIns="0" rtlCol="0" anchor="t">
            <a:spAutoFit/>
          </a:bodyPr>
          <a:lstStyle/>
          <a:p>
            <a:pPr algn="l">
              <a:lnSpc>
                <a:spcPts val="1679"/>
              </a:lnSpc>
            </a:pPr>
            <a:r>
              <a:rPr lang="en-US" sz="1199">
                <a:solidFill>
                  <a:srgbClr val="000000"/>
                </a:solidFill>
                <a:latin typeface="IBM Plex Sans Condensed"/>
              </a:rPr>
              <a:t>*McKinsey &amp; Company. (2021). Why Micromobility Is Here to Stay. Retrieved from: </a:t>
            </a:r>
            <a:r>
              <a:rPr lang="en-US" sz="1199" u="sng">
                <a:solidFill>
                  <a:srgbClr val="000000"/>
                </a:solidFill>
                <a:latin typeface="IBM Plex Sans Condensed"/>
                <a:hlinkClick r:id="rId8" tooltip="https://www.mckinsey.com/industries/automotive-and-assembly/our-insights/why-micromobility-is-here-to-stay#/"/>
              </a:rPr>
              <a:t>https://www.mckinsey.com/industries/automotive-and-assembly/our-insights/why-micromobility-is-here-to-stay#/</a:t>
            </a:r>
          </a:p>
          <a:p>
            <a:pPr marL="0" lvl="0" indent="0" algn="l">
              <a:lnSpc>
                <a:spcPts val="1679"/>
              </a:lnSpc>
              <a:spcBef>
                <a:spcPct val="0"/>
              </a:spcBef>
            </a:pPr>
            <a:r>
              <a:rPr lang="en-US" sz="1199" u="sng">
                <a:solidFill>
                  <a:srgbClr val="000000"/>
                </a:solidFill>
                <a:latin typeface="IBM Plex Sans Condensed"/>
              </a:rPr>
              <a:t>**</a:t>
            </a:r>
            <a:r>
              <a:rPr lang="en-US" sz="1199" u="none" strike="noStrike">
                <a:solidFill>
                  <a:srgbClr val="000000"/>
                </a:solidFill>
                <a:latin typeface="IBM Plex Sans Condensed"/>
              </a:rPr>
              <a:t>McKinsey &amp; Company. (2020). How the pandemic has reshaped micromobility investments.  Retrieved from: </a:t>
            </a:r>
            <a:r>
              <a:rPr lang="en-US" sz="1199" u="sng" strike="noStrike">
                <a:solidFill>
                  <a:srgbClr val="000000"/>
                </a:solidFill>
                <a:latin typeface="IBM Plex Sans Condensed"/>
                <a:hlinkClick r:id="rId9" tooltip="https://www.mckinsey.com/features/mckinsey-center-for-future-mobility/mckinsey-on-urban-mobility/how-the-pandemic-has-reshaped-micromobility-investments"/>
              </a:rPr>
              <a:t>https://www.mckinsey.com/features/mckinsey-center-for-future-mobility/mckinsey-on-urban-mobility/how-the-pandemic-has-reshaped-micromobility-investments</a:t>
            </a:r>
          </a:p>
        </p:txBody>
      </p:sp>
      <p:sp>
        <p:nvSpPr>
          <p:cNvPr id="11" name="TextBox 11"/>
          <p:cNvSpPr txBox="1"/>
          <p:nvPr/>
        </p:nvSpPr>
        <p:spPr>
          <a:xfrm>
            <a:off x="5622861" y="4428977"/>
            <a:ext cx="6684532" cy="820738"/>
          </a:xfrm>
          <a:prstGeom prst="rect">
            <a:avLst/>
          </a:prstGeom>
        </p:spPr>
        <p:txBody>
          <a:bodyPr lIns="0" tIns="0" rIns="0" bIns="0" rtlCol="0" anchor="t">
            <a:spAutoFit/>
          </a:bodyPr>
          <a:lstStyle/>
          <a:p>
            <a:pPr marL="582930" lvl="1" indent="-291465" algn="just">
              <a:lnSpc>
                <a:spcPts val="3240"/>
              </a:lnSpc>
              <a:spcBef>
                <a:spcPct val="0"/>
              </a:spcBef>
              <a:buFont typeface="Arial"/>
              <a:buChar char="•"/>
            </a:pPr>
            <a:r>
              <a:rPr lang="cs-CZ" sz="2700" spc="25" dirty="0">
                <a:solidFill>
                  <a:srgbClr val="000000"/>
                </a:solidFill>
                <a:latin typeface="Calibri (MS) Bold"/>
              </a:rPr>
              <a:t>Chybí systematický </a:t>
            </a:r>
            <a:r>
              <a:rPr lang="cs-CZ" sz="2700" u="none" strike="noStrike" spc="25" dirty="0">
                <a:solidFill>
                  <a:srgbClr val="000000"/>
                </a:solidFill>
                <a:latin typeface="Calibri (MS) Bold"/>
              </a:rPr>
              <a:t>přístup</a:t>
            </a:r>
            <a:r>
              <a:rPr lang="cs-CZ" sz="2700" u="none" strike="noStrike" spc="25" dirty="0">
                <a:solidFill>
                  <a:srgbClr val="000000"/>
                </a:solidFill>
                <a:latin typeface="Calibri (MS)"/>
              </a:rPr>
              <a:t> k používání jízdních kol, elektrokol a elektrokoloběžek.</a:t>
            </a:r>
          </a:p>
        </p:txBody>
      </p:sp>
      <p:sp>
        <p:nvSpPr>
          <p:cNvPr id="12" name="TextBox 12"/>
          <p:cNvSpPr txBox="1"/>
          <p:nvPr/>
        </p:nvSpPr>
        <p:spPr>
          <a:xfrm>
            <a:off x="5687615" y="6509633"/>
            <a:ext cx="6792511" cy="1231106"/>
          </a:xfrm>
          <a:prstGeom prst="rect">
            <a:avLst/>
          </a:prstGeom>
        </p:spPr>
        <p:txBody>
          <a:bodyPr lIns="0" tIns="0" rIns="0" bIns="0" rtlCol="0" anchor="t">
            <a:spAutoFit/>
          </a:bodyPr>
          <a:lstStyle/>
          <a:p>
            <a:pPr marL="582930" lvl="1" indent="-291465" algn="l">
              <a:lnSpc>
                <a:spcPts val="3240"/>
              </a:lnSpc>
              <a:spcBef>
                <a:spcPct val="0"/>
              </a:spcBef>
              <a:buFont typeface="Arial"/>
              <a:buChar char="•"/>
            </a:pPr>
            <a:r>
              <a:rPr lang="cs-CZ" sz="2700" spc="25" dirty="0">
                <a:solidFill>
                  <a:srgbClr val="000000"/>
                </a:solidFill>
                <a:latin typeface="Calibri (MS)"/>
              </a:rPr>
              <a:t>Vznikají </a:t>
            </a:r>
            <a:r>
              <a:rPr lang="cs-CZ" sz="2700" u="none" strike="noStrike" spc="25" dirty="0">
                <a:solidFill>
                  <a:srgbClr val="000000"/>
                </a:solidFill>
                <a:latin typeface="Calibri (MS) Bold"/>
              </a:rPr>
              <a:t>přeplněné </a:t>
            </a:r>
            <a:r>
              <a:rPr lang="cs-CZ" sz="2700" u="none" strike="noStrike" spc="25" dirty="0">
                <a:solidFill>
                  <a:srgbClr val="000000"/>
                </a:solidFill>
                <a:latin typeface="Calibri (MS)"/>
              </a:rPr>
              <a:t>parkovací plochy nebo jsou prostředky </a:t>
            </a:r>
            <a:r>
              <a:rPr lang="cs-CZ" sz="2700" u="none" strike="noStrike" spc="25" dirty="0">
                <a:solidFill>
                  <a:srgbClr val="000000"/>
                </a:solidFill>
                <a:latin typeface="Calibri (MS) Bold"/>
              </a:rPr>
              <a:t>parkovány špatně</a:t>
            </a:r>
            <a:r>
              <a:rPr lang="cs-CZ" sz="2700" u="none" strike="noStrike" spc="25" dirty="0">
                <a:solidFill>
                  <a:srgbClr val="000000"/>
                </a:solidFill>
                <a:latin typeface="Calibri (MS)"/>
              </a:rPr>
              <a:t>, mimo vyhrazené zóny.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7998" cy="102870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3"/>
            <a:stretch>
              <a:fillRect/>
            </a:stretch>
          </a:blipFill>
        </p:spPr>
        <p:txBody>
          <a:bodyPr/>
          <a:lstStyle/>
          <a:p>
            <a:endParaRPr lang="cs-CZ"/>
          </a:p>
        </p:txBody>
      </p:sp>
      <p:sp>
        <p:nvSpPr>
          <p:cNvPr id="3" name="TextBox 3"/>
          <p:cNvSpPr txBox="1"/>
          <p:nvPr/>
        </p:nvSpPr>
        <p:spPr>
          <a:xfrm>
            <a:off x="2066885" y="1163533"/>
            <a:ext cx="14033970" cy="758952"/>
          </a:xfrm>
          <a:prstGeom prst="rect">
            <a:avLst/>
          </a:prstGeom>
        </p:spPr>
        <p:txBody>
          <a:bodyPr lIns="0" tIns="0" rIns="0" bIns="0" rtlCol="0" anchor="t">
            <a:spAutoFit/>
          </a:bodyPr>
          <a:lstStyle/>
          <a:p>
            <a:pPr marL="0" lvl="0" indent="0" algn="ctr">
              <a:lnSpc>
                <a:spcPts val="5184"/>
              </a:lnSpc>
              <a:spcBef>
                <a:spcPct val="0"/>
              </a:spcBef>
            </a:pPr>
            <a:r>
              <a:rPr lang="en-US" sz="4800" u="none" strike="noStrike" spc="44">
                <a:solidFill>
                  <a:srgbClr val="054CA2"/>
                </a:solidFill>
                <a:latin typeface="Calibri (MS) Bold"/>
              </a:rPr>
              <a:t>NAVRHOVANÉ ŘEŠENÍ</a:t>
            </a:r>
          </a:p>
        </p:txBody>
      </p:sp>
      <p:grpSp>
        <p:nvGrpSpPr>
          <p:cNvPr id="4" name="Group 4"/>
          <p:cNvGrpSpPr/>
          <p:nvPr/>
        </p:nvGrpSpPr>
        <p:grpSpPr>
          <a:xfrm>
            <a:off x="10969459" y="1922485"/>
            <a:ext cx="6956822" cy="6956794"/>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0257" r="-20257"/>
              </a:stretch>
            </a:blipFill>
          </p:spPr>
          <p:txBody>
            <a:bodyPr/>
            <a:lstStyle/>
            <a:p>
              <a:endParaRPr lang="cs-CZ"/>
            </a:p>
          </p:txBody>
        </p:sp>
      </p:grpSp>
      <p:sp>
        <p:nvSpPr>
          <p:cNvPr id="6" name="TextBox 6"/>
          <p:cNvSpPr txBox="1"/>
          <p:nvPr/>
        </p:nvSpPr>
        <p:spPr>
          <a:xfrm>
            <a:off x="5587051" y="2313705"/>
            <a:ext cx="4912722" cy="3743325"/>
          </a:xfrm>
          <a:prstGeom prst="rect">
            <a:avLst/>
          </a:prstGeom>
        </p:spPr>
        <p:txBody>
          <a:bodyPr lIns="0" tIns="0" rIns="0" bIns="0" rtlCol="0" anchor="t">
            <a:spAutoFit/>
          </a:bodyPr>
          <a:lstStyle/>
          <a:p>
            <a:pPr marL="582930" lvl="1" indent="-291465" algn="l">
              <a:lnSpc>
                <a:spcPts val="3240"/>
              </a:lnSpc>
              <a:spcBef>
                <a:spcPct val="0"/>
              </a:spcBef>
              <a:buFont typeface="Arial"/>
              <a:buChar char="•"/>
            </a:pPr>
            <a:r>
              <a:rPr lang="en-US" sz="2700" spc="24">
                <a:solidFill>
                  <a:srgbClr val="000000"/>
                </a:solidFill>
                <a:latin typeface="Calibri (MS)"/>
              </a:rPr>
              <a:t>vymezení parkovacího místa širokého až 12m pro prostředky mikromobility s přesností parkování na 1 cm </a:t>
            </a:r>
            <a:r>
              <a:rPr lang="en-US" sz="2700" u="none" strike="noStrike" spc="24">
                <a:solidFill>
                  <a:srgbClr val="000000"/>
                </a:solidFill>
                <a:latin typeface="Calibri (MS)"/>
              </a:rPr>
              <a:t>(několikanásobně vyšší než u GPS parkování)</a:t>
            </a:r>
          </a:p>
          <a:p>
            <a:pPr algn="l">
              <a:lnSpc>
                <a:spcPts val="3240"/>
              </a:lnSpc>
              <a:spcBef>
                <a:spcPct val="0"/>
              </a:spcBef>
            </a:pPr>
            <a:endParaRPr lang="en-US" sz="2700" u="none" strike="noStrike" spc="24">
              <a:solidFill>
                <a:srgbClr val="000000"/>
              </a:solidFill>
              <a:latin typeface="Calibri (MS)"/>
            </a:endParaRPr>
          </a:p>
          <a:p>
            <a:pPr marL="582930" lvl="1" indent="-291465" algn="l">
              <a:lnSpc>
                <a:spcPts val="3240"/>
              </a:lnSpc>
              <a:spcBef>
                <a:spcPct val="0"/>
              </a:spcBef>
              <a:buFont typeface="Arial"/>
              <a:buChar char="•"/>
            </a:pPr>
            <a:r>
              <a:rPr lang="en-US" sz="2700" u="none" strike="noStrike" spc="25">
                <a:solidFill>
                  <a:srgbClr val="000000"/>
                </a:solidFill>
                <a:latin typeface="Calibri (MS)"/>
              </a:rPr>
              <a:t>integrace s aplikacemi operátorů</a:t>
            </a:r>
          </a:p>
        </p:txBody>
      </p:sp>
      <p:grpSp>
        <p:nvGrpSpPr>
          <p:cNvPr id="7" name="Group 7"/>
          <p:cNvGrpSpPr/>
          <p:nvPr/>
        </p:nvGrpSpPr>
        <p:grpSpPr>
          <a:xfrm>
            <a:off x="-806145" y="2763191"/>
            <a:ext cx="5746061" cy="5746038"/>
            <a:chOff x="0" y="0"/>
            <a:chExt cx="7661415" cy="7661384"/>
          </a:xfrm>
        </p:grpSpPr>
        <p:grpSp>
          <p:nvGrpSpPr>
            <p:cNvPr id="8" name="Group 8"/>
            <p:cNvGrpSpPr/>
            <p:nvPr/>
          </p:nvGrpSpPr>
          <p:grpSpPr>
            <a:xfrm>
              <a:off x="0" y="0"/>
              <a:ext cx="7661415" cy="7661384"/>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5046" r="-25046"/>
                </a:stretch>
              </a:blipFill>
            </p:spPr>
            <p:txBody>
              <a:bodyPr/>
              <a:lstStyle/>
              <a:p>
                <a:endParaRPr lang="cs-CZ"/>
              </a:p>
            </p:txBody>
          </p:sp>
        </p:grpSp>
        <p:sp>
          <p:nvSpPr>
            <p:cNvPr id="10" name="Freeform 10"/>
            <p:cNvSpPr/>
            <p:nvPr/>
          </p:nvSpPr>
          <p:spPr>
            <a:xfrm rot="148189">
              <a:off x="2309794" y="2904434"/>
              <a:ext cx="443832" cy="443832"/>
            </a:xfrm>
            <a:custGeom>
              <a:avLst/>
              <a:gdLst/>
              <a:ahLst/>
              <a:cxnLst/>
              <a:rect l="l" t="t" r="r" b="b"/>
              <a:pathLst>
                <a:path w="443832" h="443832">
                  <a:moveTo>
                    <a:pt x="0" y="0"/>
                  </a:moveTo>
                  <a:lnTo>
                    <a:pt x="443832" y="0"/>
                  </a:lnTo>
                  <a:lnTo>
                    <a:pt x="443832" y="443832"/>
                  </a:lnTo>
                  <a:lnTo>
                    <a:pt x="0" y="443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cs-CZ"/>
            </a:p>
          </p:txBody>
        </p:sp>
        <p:sp>
          <p:nvSpPr>
            <p:cNvPr id="11" name="TextBox 11"/>
            <p:cNvSpPr txBox="1"/>
            <p:nvPr/>
          </p:nvSpPr>
          <p:spPr>
            <a:xfrm rot="106095">
              <a:off x="2167752" y="2056311"/>
              <a:ext cx="841448" cy="395741"/>
            </a:xfrm>
            <a:prstGeom prst="rect">
              <a:avLst/>
            </a:prstGeom>
          </p:spPr>
          <p:txBody>
            <a:bodyPr lIns="0" tIns="0" rIns="0" bIns="0" rtlCol="0" anchor="t">
              <a:spAutoFit/>
            </a:bodyPr>
            <a:lstStyle/>
            <a:p>
              <a:pPr marL="0" lvl="0" indent="0" algn="ctr">
                <a:lnSpc>
                  <a:spcPts val="2566"/>
                </a:lnSpc>
                <a:spcBef>
                  <a:spcPct val="0"/>
                </a:spcBef>
              </a:pPr>
              <a:r>
                <a:rPr lang="en-US" sz="1833" u="none" strike="noStrike">
                  <a:solidFill>
                    <a:srgbClr val="FFFFFF"/>
                  </a:solidFill>
                  <a:latin typeface="IBM Plex Sans Bold"/>
                </a:rPr>
                <a:t>PARK</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7998" cy="102870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3"/>
            <a:stretch>
              <a:fillRect/>
            </a:stretch>
          </a:blipFill>
        </p:spPr>
        <p:txBody>
          <a:bodyPr/>
          <a:lstStyle/>
          <a:p>
            <a:endParaRPr lang="cs-CZ"/>
          </a:p>
        </p:txBody>
      </p:sp>
      <p:grpSp>
        <p:nvGrpSpPr>
          <p:cNvPr id="3" name="Group 3"/>
          <p:cNvGrpSpPr/>
          <p:nvPr/>
        </p:nvGrpSpPr>
        <p:grpSpPr>
          <a:xfrm>
            <a:off x="-806145" y="2890477"/>
            <a:ext cx="5746061" cy="5746038"/>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50755" r="-50755"/>
              </a:stretch>
            </a:blipFill>
          </p:spPr>
          <p:txBody>
            <a:bodyPr/>
            <a:lstStyle/>
            <a:p>
              <a:endParaRPr lang="cs-CZ"/>
            </a:p>
          </p:txBody>
        </p:sp>
      </p:grpSp>
      <p:grpSp>
        <p:nvGrpSpPr>
          <p:cNvPr id="5" name="Group 5"/>
          <p:cNvGrpSpPr/>
          <p:nvPr/>
        </p:nvGrpSpPr>
        <p:grpSpPr>
          <a:xfrm>
            <a:off x="13227825" y="2890477"/>
            <a:ext cx="5746061" cy="5746038"/>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t="-38889" b="-38889"/>
              </a:stretch>
            </a:blipFill>
          </p:spPr>
          <p:txBody>
            <a:bodyPr/>
            <a:lstStyle/>
            <a:p>
              <a:endParaRPr lang="cs-CZ"/>
            </a:p>
          </p:txBody>
        </p:sp>
      </p:grpSp>
      <p:sp>
        <p:nvSpPr>
          <p:cNvPr id="7" name="TextBox 7"/>
          <p:cNvSpPr txBox="1"/>
          <p:nvPr/>
        </p:nvSpPr>
        <p:spPr>
          <a:xfrm>
            <a:off x="2066885" y="1163533"/>
            <a:ext cx="14033970" cy="758952"/>
          </a:xfrm>
          <a:prstGeom prst="rect">
            <a:avLst/>
          </a:prstGeom>
        </p:spPr>
        <p:txBody>
          <a:bodyPr lIns="0" tIns="0" rIns="0" bIns="0" rtlCol="0" anchor="t">
            <a:spAutoFit/>
          </a:bodyPr>
          <a:lstStyle/>
          <a:p>
            <a:pPr marL="0" lvl="0" indent="0" algn="ctr">
              <a:lnSpc>
                <a:spcPts val="5184"/>
              </a:lnSpc>
              <a:spcBef>
                <a:spcPct val="0"/>
              </a:spcBef>
            </a:pPr>
            <a:r>
              <a:rPr lang="en-US" sz="4800" u="none" strike="noStrike" spc="44">
                <a:solidFill>
                  <a:srgbClr val="054CA2"/>
                </a:solidFill>
                <a:latin typeface="Calibri (MS) Bold"/>
              </a:rPr>
              <a:t>DVĚ PILOTNÍ MĚSTA</a:t>
            </a:r>
          </a:p>
        </p:txBody>
      </p:sp>
      <p:sp>
        <p:nvSpPr>
          <p:cNvPr id="8" name="TextBox 8"/>
          <p:cNvSpPr txBox="1"/>
          <p:nvPr/>
        </p:nvSpPr>
        <p:spPr>
          <a:xfrm>
            <a:off x="5562731" y="3086018"/>
            <a:ext cx="7042279" cy="3693319"/>
          </a:xfrm>
          <a:prstGeom prst="rect">
            <a:avLst/>
          </a:prstGeom>
        </p:spPr>
        <p:txBody>
          <a:bodyPr lIns="0" tIns="0" rIns="0" bIns="0" rtlCol="0" anchor="t">
            <a:spAutoFit/>
          </a:bodyPr>
          <a:lstStyle/>
          <a:p>
            <a:pPr marL="582930" lvl="1" indent="-291465" algn="l">
              <a:lnSpc>
                <a:spcPts val="3240"/>
              </a:lnSpc>
              <a:spcBef>
                <a:spcPct val="0"/>
              </a:spcBef>
              <a:buFont typeface="Arial"/>
              <a:buChar char="•"/>
            </a:pPr>
            <a:r>
              <a:rPr lang="en-US" sz="2700" u="none" strike="noStrike" spc="24" dirty="0">
                <a:solidFill>
                  <a:srgbClr val="000000"/>
                </a:solidFill>
                <a:latin typeface="Calibri (MS)"/>
              </a:rPr>
              <a:t>Ve </a:t>
            </a:r>
            <a:r>
              <a:rPr lang="en-US" sz="2700" u="none" strike="noStrike" spc="24" dirty="0" err="1">
                <a:solidFill>
                  <a:srgbClr val="000000"/>
                </a:solidFill>
                <a:latin typeface="Calibri (MS)"/>
              </a:rPr>
              <a:t>spolupráci</a:t>
            </a:r>
            <a:r>
              <a:rPr lang="en-US" sz="2700" u="none" strike="noStrike" spc="24" dirty="0">
                <a:solidFill>
                  <a:srgbClr val="000000"/>
                </a:solidFill>
                <a:latin typeface="Calibri (MS)"/>
              </a:rPr>
              <a:t> s </a:t>
            </a:r>
            <a:r>
              <a:rPr lang="en-US" sz="2700" u="none" strike="noStrike" spc="24" dirty="0" err="1">
                <a:solidFill>
                  <a:srgbClr val="000000"/>
                </a:solidFill>
                <a:latin typeface="Calibri (MS)"/>
              </a:rPr>
              <a:t>pražskými</a:t>
            </a:r>
            <a:r>
              <a:rPr lang="en-US" sz="2700" u="none" strike="noStrike" spc="24" dirty="0">
                <a:solidFill>
                  <a:srgbClr val="000000"/>
                </a:solidFill>
                <a:latin typeface="Calibri (MS)"/>
              </a:rPr>
              <a:t> a </a:t>
            </a:r>
            <a:r>
              <a:rPr lang="en-US" sz="2700" u="none" strike="noStrike" spc="24" dirty="0" err="1">
                <a:solidFill>
                  <a:srgbClr val="000000"/>
                </a:solidFill>
                <a:latin typeface="Calibri (MS)"/>
              </a:rPr>
              <a:t>madridskými</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municipalitami</a:t>
            </a:r>
            <a:r>
              <a:rPr lang="en-US" sz="2700" u="none" strike="noStrike" spc="24" dirty="0">
                <a:solidFill>
                  <a:srgbClr val="000000"/>
                </a:solidFill>
                <a:latin typeface="Calibri (MS)"/>
              </a:rPr>
              <a:t> a </a:t>
            </a:r>
            <a:r>
              <a:rPr lang="en-US" sz="2700" u="none" strike="noStrike" spc="24" dirty="0" err="1">
                <a:solidFill>
                  <a:srgbClr val="000000"/>
                </a:solidFill>
                <a:latin typeface="Calibri (MS)"/>
              </a:rPr>
              <a:t>místními</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poskytovateli</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služeb</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mikromobility</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spustíme</a:t>
            </a:r>
            <a:r>
              <a:rPr lang="en-US" sz="2700" u="none" strike="noStrike" spc="24" dirty="0">
                <a:solidFill>
                  <a:srgbClr val="000000"/>
                </a:solidFill>
                <a:latin typeface="Calibri (MS)"/>
              </a:rPr>
              <a:t> 1-měsíční </a:t>
            </a:r>
            <a:r>
              <a:rPr lang="en-US" sz="2700" u="none" strike="noStrike" spc="24" dirty="0" err="1">
                <a:solidFill>
                  <a:srgbClr val="000000"/>
                </a:solidFill>
                <a:latin typeface="Calibri (MS)"/>
              </a:rPr>
              <a:t>pilotní</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provoz</a:t>
            </a:r>
            <a:r>
              <a:rPr lang="en-US" sz="2700" u="none" strike="noStrike" spc="24" dirty="0">
                <a:solidFill>
                  <a:srgbClr val="000000"/>
                </a:solidFill>
                <a:latin typeface="Calibri (MS)"/>
              </a:rPr>
              <a:t> v </a:t>
            </a:r>
            <a:r>
              <a:rPr lang="en-US" sz="2700" u="none" strike="noStrike" spc="24" dirty="0" err="1">
                <a:solidFill>
                  <a:srgbClr val="000000"/>
                </a:solidFill>
                <a:latin typeface="Calibri (MS)"/>
              </a:rPr>
              <a:t>každém</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městě</a:t>
            </a:r>
            <a:r>
              <a:rPr lang="en-US" sz="2700" u="none" strike="noStrike" spc="24" dirty="0">
                <a:solidFill>
                  <a:srgbClr val="000000"/>
                </a:solidFill>
                <a:latin typeface="Calibri (MS)"/>
              </a:rPr>
              <a:t>.</a:t>
            </a:r>
          </a:p>
          <a:p>
            <a:pPr marL="582930" lvl="1" indent="-291465" algn="l">
              <a:lnSpc>
                <a:spcPts val="3240"/>
              </a:lnSpc>
              <a:spcBef>
                <a:spcPct val="0"/>
              </a:spcBef>
              <a:buFont typeface="Arial"/>
              <a:buChar char="•"/>
            </a:pPr>
            <a:endParaRPr lang="en-US" sz="2700" u="none" strike="noStrike" spc="24" dirty="0">
              <a:solidFill>
                <a:srgbClr val="000000"/>
              </a:solidFill>
              <a:latin typeface="Calibri (MS)"/>
            </a:endParaRPr>
          </a:p>
          <a:p>
            <a:pPr marL="582930" lvl="1" indent="-291465" algn="l">
              <a:lnSpc>
                <a:spcPts val="3240"/>
              </a:lnSpc>
              <a:spcBef>
                <a:spcPct val="0"/>
              </a:spcBef>
              <a:buFont typeface="Arial"/>
              <a:buChar char="•"/>
            </a:pPr>
            <a:r>
              <a:rPr lang="en-US" sz="2700" u="none" strike="noStrike" spc="25" dirty="0" err="1">
                <a:solidFill>
                  <a:srgbClr val="000000"/>
                </a:solidFill>
                <a:latin typeface="Calibri (MS)"/>
              </a:rPr>
              <a:t>Plánujeme</a:t>
            </a:r>
            <a:r>
              <a:rPr lang="en-US" sz="2700" u="none" strike="noStrike" spc="25" dirty="0">
                <a:solidFill>
                  <a:srgbClr val="000000"/>
                </a:solidFill>
                <a:latin typeface="Calibri (MS)"/>
              </a:rPr>
              <a:t> </a:t>
            </a:r>
            <a:r>
              <a:rPr lang="en-US" sz="2700" u="none" strike="noStrike" spc="25" dirty="0" err="1">
                <a:solidFill>
                  <a:srgbClr val="000000"/>
                </a:solidFill>
                <a:latin typeface="Calibri (MS)"/>
              </a:rPr>
              <a:t>rozmístit</a:t>
            </a:r>
            <a:r>
              <a:rPr lang="en-US" sz="2700" u="none" strike="noStrike" spc="25" dirty="0">
                <a:solidFill>
                  <a:srgbClr val="000000"/>
                </a:solidFill>
                <a:latin typeface="Calibri (MS)"/>
              </a:rPr>
              <a:t> 25 </a:t>
            </a:r>
            <a:r>
              <a:rPr lang="en-US" sz="2700" u="none" strike="noStrike" spc="25" dirty="0" err="1">
                <a:solidFill>
                  <a:srgbClr val="000000"/>
                </a:solidFill>
                <a:latin typeface="Calibri (MS)"/>
              </a:rPr>
              <a:t>senzorů</a:t>
            </a:r>
            <a:r>
              <a:rPr lang="en-US" sz="2700" u="none" strike="noStrike" spc="25" dirty="0">
                <a:solidFill>
                  <a:srgbClr val="000000"/>
                </a:solidFill>
                <a:latin typeface="Calibri (MS)"/>
              </a:rPr>
              <a:t> v </a:t>
            </a:r>
            <a:r>
              <a:rPr lang="en-US" sz="2700" u="none" strike="noStrike" spc="25" dirty="0" err="1">
                <a:solidFill>
                  <a:srgbClr val="000000"/>
                </a:solidFill>
                <a:latin typeface="Calibri (MS)"/>
              </a:rPr>
              <a:t>každém</a:t>
            </a:r>
            <a:r>
              <a:rPr lang="en-US" sz="2700" u="none" strike="noStrike" spc="25" dirty="0">
                <a:solidFill>
                  <a:srgbClr val="000000"/>
                </a:solidFill>
                <a:latin typeface="Calibri (MS)"/>
              </a:rPr>
              <a:t> </a:t>
            </a:r>
            <a:r>
              <a:rPr lang="en-US" sz="2700" u="none" strike="noStrike" spc="25" dirty="0" err="1">
                <a:solidFill>
                  <a:srgbClr val="000000"/>
                </a:solidFill>
                <a:latin typeface="Calibri (MS)"/>
              </a:rPr>
              <a:t>městě</a:t>
            </a:r>
            <a:r>
              <a:rPr lang="en-US" sz="2700" u="none" strike="noStrike" spc="25" dirty="0">
                <a:solidFill>
                  <a:srgbClr val="000000"/>
                </a:solidFill>
                <a:latin typeface="Calibri (MS)"/>
              </a:rPr>
              <a:t> a </a:t>
            </a:r>
            <a:r>
              <a:rPr lang="en-US" sz="2700" u="none" strike="noStrike" spc="25" dirty="0" err="1">
                <a:solidFill>
                  <a:srgbClr val="000000"/>
                </a:solidFill>
                <a:latin typeface="Calibri (MS)"/>
              </a:rPr>
              <a:t>budeme</a:t>
            </a:r>
            <a:r>
              <a:rPr lang="en-US" sz="2700" u="none" strike="noStrike" spc="25" dirty="0">
                <a:solidFill>
                  <a:srgbClr val="000000"/>
                </a:solidFill>
                <a:latin typeface="Calibri (MS)"/>
              </a:rPr>
              <a:t> </a:t>
            </a:r>
            <a:r>
              <a:rPr lang="en-US" sz="2700" u="none" strike="noStrike" spc="25" dirty="0" err="1">
                <a:solidFill>
                  <a:srgbClr val="000000"/>
                </a:solidFill>
                <a:latin typeface="Calibri (MS)"/>
              </a:rPr>
              <a:t>testovat</a:t>
            </a:r>
            <a:r>
              <a:rPr lang="en-US" sz="2700" u="none" strike="noStrike" spc="25" dirty="0">
                <a:solidFill>
                  <a:srgbClr val="000000"/>
                </a:solidFill>
                <a:latin typeface="Calibri (MS)"/>
              </a:rPr>
              <a:t> </a:t>
            </a:r>
            <a:r>
              <a:rPr lang="en-US" sz="2700" u="none" strike="noStrike" spc="25" dirty="0" err="1">
                <a:solidFill>
                  <a:srgbClr val="000000"/>
                </a:solidFill>
                <a:latin typeface="Calibri (MS)"/>
              </a:rPr>
              <a:t>rozdíl</a:t>
            </a:r>
            <a:r>
              <a:rPr lang="en-US" sz="2700" u="none" strike="noStrike" spc="25" dirty="0">
                <a:solidFill>
                  <a:srgbClr val="000000"/>
                </a:solidFill>
                <a:latin typeface="Calibri (MS)"/>
              </a:rPr>
              <a:t> </a:t>
            </a:r>
            <a:r>
              <a:rPr lang="en-US" sz="2700" u="none" strike="noStrike" spc="25" dirty="0" err="1">
                <a:solidFill>
                  <a:srgbClr val="000000"/>
                </a:solidFill>
                <a:latin typeface="Calibri (MS)"/>
              </a:rPr>
              <a:t>mezi</a:t>
            </a:r>
            <a:r>
              <a:rPr lang="en-US" sz="2700" u="none" strike="noStrike" spc="25" dirty="0">
                <a:solidFill>
                  <a:srgbClr val="000000"/>
                </a:solidFill>
                <a:latin typeface="Calibri (MS)"/>
              </a:rPr>
              <a:t> </a:t>
            </a:r>
            <a:r>
              <a:rPr lang="en-US" sz="2700" u="none" strike="noStrike" spc="25" dirty="0" err="1">
                <a:solidFill>
                  <a:srgbClr val="000000"/>
                </a:solidFill>
                <a:latin typeface="Calibri (MS)"/>
              </a:rPr>
              <a:t>přístupem</a:t>
            </a:r>
            <a:r>
              <a:rPr lang="en-US" sz="2700" u="none" strike="noStrike" spc="25" dirty="0">
                <a:solidFill>
                  <a:srgbClr val="000000"/>
                </a:solidFill>
                <a:latin typeface="Calibri (MS)"/>
              </a:rPr>
              <a:t> se </a:t>
            </a:r>
            <a:r>
              <a:rPr lang="en-US" sz="2700" u="none" strike="noStrike" spc="25" dirty="0" err="1">
                <a:solidFill>
                  <a:srgbClr val="000000"/>
                </a:solidFill>
                <a:latin typeface="Calibri (MS)"/>
              </a:rPr>
              <a:t>senzory</a:t>
            </a:r>
            <a:r>
              <a:rPr lang="en-US" sz="2700" u="none" strike="noStrike" spc="25" dirty="0">
                <a:solidFill>
                  <a:srgbClr val="000000"/>
                </a:solidFill>
                <a:latin typeface="Calibri (MS)"/>
              </a:rPr>
              <a:t> </a:t>
            </a:r>
            <a:r>
              <a:rPr lang="en-US" sz="2700" u="none" strike="noStrike" spc="25" dirty="0" err="1">
                <a:solidFill>
                  <a:srgbClr val="000000"/>
                </a:solidFill>
                <a:latin typeface="Calibri (MS)"/>
              </a:rPr>
              <a:t>SparkPark</a:t>
            </a:r>
            <a:r>
              <a:rPr lang="en-US" sz="2700" u="none" strike="noStrike" spc="25" dirty="0">
                <a:solidFill>
                  <a:srgbClr val="000000"/>
                </a:solidFill>
                <a:latin typeface="Calibri (MS)"/>
              </a:rPr>
              <a:t> </a:t>
            </a:r>
            <a:r>
              <a:rPr lang="en-US" sz="2700" u="none" strike="noStrike" spc="25" dirty="0" err="1">
                <a:solidFill>
                  <a:srgbClr val="000000"/>
                </a:solidFill>
                <a:latin typeface="Calibri (MS)"/>
              </a:rPr>
              <a:t>nebo</a:t>
            </a:r>
            <a:r>
              <a:rPr lang="en-US" sz="2700" u="none" strike="noStrike" spc="25" dirty="0">
                <a:solidFill>
                  <a:srgbClr val="000000"/>
                </a:solidFill>
                <a:latin typeface="Calibri (MS)"/>
              </a:rPr>
              <a:t> bez </a:t>
            </a:r>
            <a:r>
              <a:rPr lang="en-US" sz="2700" u="none" strike="noStrike" spc="25" dirty="0" err="1">
                <a:solidFill>
                  <a:srgbClr val="000000"/>
                </a:solidFill>
                <a:latin typeface="Calibri (MS)"/>
              </a:rPr>
              <a:t>senzorů</a:t>
            </a:r>
            <a:r>
              <a:rPr lang="en-US" sz="2700" u="none" strike="noStrike" spc="25" dirty="0">
                <a:solidFill>
                  <a:srgbClr val="000000"/>
                </a:solidFill>
                <a:latin typeface="Calibri (MS)"/>
              </a:rPr>
              <a:t> </a:t>
            </a:r>
            <a:r>
              <a:rPr lang="en-US" sz="2700" u="none" strike="noStrike" spc="25" dirty="0" err="1">
                <a:solidFill>
                  <a:srgbClr val="000000"/>
                </a:solidFill>
                <a:latin typeface="Calibri (MS)"/>
              </a:rPr>
              <a:t>pomocí</a:t>
            </a:r>
            <a:r>
              <a:rPr lang="en-US" sz="2700" u="none" strike="noStrike" spc="25" dirty="0">
                <a:solidFill>
                  <a:srgbClr val="000000"/>
                </a:solidFill>
                <a:latin typeface="Calibri (MS)"/>
              </a:rPr>
              <a:t> GPS.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6040" y="0"/>
            <a:ext cx="18287998" cy="102870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3"/>
            <a:stretch>
              <a:fillRect/>
            </a:stretch>
          </a:blipFill>
        </p:spPr>
        <p:txBody>
          <a:bodyPr/>
          <a:lstStyle/>
          <a:p>
            <a:endParaRPr lang="cs-CZ"/>
          </a:p>
        </p:txBody>
      </p:sp>
      <p:sp>
        <p:nvSpPr>
          <p:cNvPr id="3" name="TextBox 3"/>
          <p:cNvSpPr txBox="1"/>
          <p:nvPr/>
        </p:nvSpPr>
        <p:spPr>
          <a:xfrm>
            <a:off x="3419117" y="2893509"/>
            <a:ext cx="14633370" cy="3693319"/>
          </a:xfrm>
          <a:prstGeom prst="rect">
            <a:avLst/>
          </a:prstGeom>
        </p:spPr>
        <p:txBody>
          <a:bodyPr lIns="0" tIns="0" rIns="0" bIns="0" rtlCol="0" anchor="t">
            <a:spAutoFit/>
          </a:bodyPr>
          <a:lstStyle/>
          <a:p>
            <a:pPr marL="0" lvl="0" indent="0" algn="l">
              <a:lnSpc>
                <a:spcPts val="3240"/>
              </a:lnSpc>
              <a:spcBef>
                <a:spcPct val="0"/>
              </a:spcBef>
            </a:pPr>
            <a:r>
              <a:rPr lang="en-US" sz="2700" u="none" strike="noStrike" spc="24" dirty="0">
                <a:solidFill>
                  <a:srgbClr val="000000"/>
                </a:solidFill>
                <a:latin typeface="Calibri (MS) Bold"/>
              </a:rPr>
              <a:t>SPARKPARK (NO)</a:t>
            </a:r>
            <a:r>
              <a:rPr lang="en-US" sz="2700" u="none" strike="noStrike" spc="24" dirty="0">
                <a:solidFill>
                  <a:srgbClr val="000000"/>
                </a:solidFill>
                <a:latin typeface="Calibri (MS)"/>
              </a:rPr>
              <a:t> - </a:t>
            </a:r>
            <a:r>
              <a:rPr lang="en-US" sz="2700" u="none" strike="noStrike" spc="24" dirty="0" err="1">
                <a:solidFill>
                  <a:srgbClr val="000000"/>
                </a:solidFill>
                <a:latin typeface="Calibri (MS)"/>
              </a:rPr>
              <a:t>Norští</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experti</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na</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patentované</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digitální</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parkovací</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systémy</a:t>
            </a:r>
            <a:r>
              <a:rPr lang="en-US" sz="2700" u="none" strike="noStrike" spc="24" dirty="0">
                <a:solidFill>
                  <a:srgbClr val="000000"/>
                </a:solidFill>
                <a:latin typeface="Calibri (MS)"/>
              </a:rPr>
              <a:t> pro </a:t>
            </a:r>
            <a:r>
              <a:rPr lang="en-US" sz="2700" u="none" strike="noStrike" spc="24" dirty="0" err="1">
                <a:solidFill>
                  <a:srgbClr val="000000"/>
                </a:solidFill>
                <a:latin typeface="Calibri (MS)"/>
              </a:rPr>
              <a:t>vozidla</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mikromobility</a:t>
            </a:r>
            <a:r>
              <a:rPr lang="en-US" sz="2700" u="none" strike="noStrike" spc="24" dirty="0">
                <a:solidFill>
                  <a:srgbClr val="000000"/>
                </a:solidFill>
                <a:latin typeface="Calibri (MS)"/>
              </a:rPr>
              <a:t>.</a:t>
            </a:r>
          </a:p>
          <a:p>
            <a:pPr marL="0" lvl="0" indent="0" algn="l">
              <a:lnSpc>
                <a:spcPts val="3240"/>
              </a:lnSpc>
              <a:spcBef>
                <a:spcPct val="0"/>
              </a:spcBef>
            </a:pPr>
            <a:endParaRPr lang="en-US" sz="2700" u="none" strike="noStrike" spc="24" dirty="0">
              <a:solidFill>
                <a:srgbClr val="000000"/>
              </a:solidFill>
              <a:latin typeface="Calibri (MS)"/>
            </a:endParaRPr>
          </a:p>
          <a:p>
            <a:pPr marL="0" lvl="0" indent="0" algn="l">
              <a:lnSpc>
                <a:spcPts val="3240"/>
              </a:lnSpc>
              <a:spcBef>
                <a:spcPct val="0"/>
              </a:spcBef>
            </a:pPr>
            <a:endParaRPr lang="en-US" sz="2700" u="none" strike="noStrike" spc="24" dirty="0">
              <a:solidFill>
                <a:srgbClr val="000000"/>
              </a:solidFill>
              <a:latin typeface="Calibri (MS)"/>
            </a:endParaRPr>
          </a:p>
          <a:p>
            <a:pPr marL="0" lvl="0" indent="0" algn="l">
              <a:lnSpc>
                <a:spcPts val="3240"/>
              </a:lnSpc>
              <a:spcBef>
                <a:spcPct val="0"/>
              </a:spcBef>
            </a:pPr>
            <a:endParaRPr lang="en-US" sz="2700" u="none" strike="noStrike" spc="24" dirty="0">
              <a:solidFill>
                <a:srgbClr val="000000"/>
              </a:solidFill>
              <a:latin typeface="Calibri (MS) Bold"/>
            </a:endParaRPr>
          </a:p>
          <a:p>
            <a:pPr marL="0" lvl="0" indent="0" algn="l">
              <a:lnSpc>
                <a:spcPts val="3240"/>
              </a:lnSpc>
              <a:spcBef>
                <a:spcPct val="0"/>
              </a:spcBef>
            </a:pPr>
            <a:r>
              <a:rPr lang="en-US" sz="2700" u="none" strike="noStrike" spc="24" dirty="0">
                <a:solidFill>
                  <a:srgbClr val="000000"/>
                </a:solidFill>
                <a:latin typeface="Calibri (MS) Bold"/>
              </a:rPr>
              <a:t>FACTUAL (ES) </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Foresightová</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inovační</a:t>
            </a:r>
            <a:r>
              <a:rPr lang="en-US" sz="2700" u="none" strike="noStrike" spc="24" dirty="0">
                <a:solidFill>
                  <a:srgbClr val="000000"/>
                </a:solidFill>
                <a:latin typeface="Calibri (MS)"/>
              </a:rPr>
              <a:t> a </a:t>
            </a:r>
            <a:r>
              <a:rPr lang="en-US" sz="2700" u="none" strike="noStrike" spc="24" dirty="0" err="1">
                <a:solidFill>
                  <a:srgbClr val="000000"/>
                </a:solidFill>
                <a:latin typeface="Calibri (MS)"/>
              </a:rPr>
              <a:t>strategická</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firma</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která</a:t>
            </a:r>
            <a:r>
              <a:rPr lang="en-US" sz="2700" u="none" strike="noStrike" spc="24" dirty="0">
                <a:solidFill>
                  <a:srgbClr val="000000"/>
                </a:solidFill>
                <a:latin typeface="Calibri (MS)"/>
              </a:rPr>
              <a:t> se </a:t>
            </a:r>
            <a:r>
              <a:rPr lang="en-US" sz="2700" u="none" strike="noStrike" spc="24" dirty="0" err="1">
                <a:solidFill>
                  <a:srgbClr val="000000"/>
                </a:solidFill>
                <a:latin typeface="Calibri (MS)"/>
              </a:rPr>
              <a:t>zaměřuje</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na</a:t>
            </a:r>
            <a:r>
              <a:rPr lang="en-US" sz="2700" u="none" strike="noStrike" spc="24" dirty="0">
                <a:solidFill>
                  <a:srgbClr val="000000"/>
                </a:solidFill>
                <a:latin typeface="Calibri (MS)"/>
              </a:rPr>
              <a:t> </a:t>
            </a:r>
            <a:r>
              <a:rPr lang="en-US" sz="2700" u="none" strike="noStrike" spc="24" dirty="0" err="1">
                <a:solidFill>
                  <a:srgbClr val="000000"/>
                </a:solidFill>
                <a:latin typeface="Calibri (MS)"/>
              </a:rPr>
              <a:t>transformaci</a:t>
            </a:r>
            <a:r>
              <a:rPr lang="en-US" sz="2700" u="none" strike="noStrike" spc="24" dirty="0">
                <a:solidFill>
                  <a:srgbClr val="000000"/>
                </a:solidFill>
                <a:latin typeface="Calibri (MS)"/>
              </a:rPr>
              <a:t> mobility.</a:t>
            </a:r>
          </a:p>
          <a:p>
            <a:pPr marL="0" lvl="0" indent="0" algn="l">
              <a:lnSpc>
                <a:spcPts val="3240"/>
              </a:lnSpc>
              <a:spcBef>
                <a:spcPct val="0"/>
              </a:spcBef>
            </a:pPr>
            <a:endParaRPr lang="en-US" sz="2700" u="none" strike="noStrike" spc="24" dirty="0">
              <a:solidFill>
                <a:srgbClr val="000000"/>
              </a:solidFill>
              <a:latin typeface="Calibri (MS)"/>
            </a:endParaRPr>
          </a:p>
          <a:p>
            <a:pPr marL="0" lvl="0" indent="0" algn="l">
              <a:lnSpc>
                <a:spcPts val="3240"/>
              </a:lnSpc>
              <a:spcBef>
                <a:spcPct val="0"/>
              </a:spcBef>
            </a:pPr>
            <a:endParaRPr lang="en-US" sz="2700" u="none" strike="noStrike" spc="24" dirty="0">
              <a:solidFill>
                <a:srgbClr val="000000"/>
              </a:solidFill>
              <a:latin typeface="Calibri (MS)"/>
            </a:endParaRPr>
          </a:p>
          <a:p>
            <a:pPr marL="0" lvl="0" indent="0" algn="l">
              <a:lnSpc>
                <a:spcPts val="3240"/>
              </a:lnSpc>
              <a:spcBef>
                <a:spcPct val="0"/>
              </a:spcBef>
            </a:pPr>
            <a:endParaRPr lang="en-US" sz="2700" u="none" strike="noStrike" spc="25" dirty="0">
              <a:solidFill>
                <a:srgbClr val="000000"/>
              </a:solidFill>
              <a:latin typeface="Calibri (MS) Bold"/>
            </a:endParaRPr>
          </a:p>
          <a:p>
            <a:pPr marL="0" lvl="0" indent="0" algn="l">
              <a:lnSpc>
                <a:spcPts val="3240"/>
              </a:lnSpc>
              <a:spcBef>
                <a:spcPct val="0"/>
              </a:spcBef>
            </a:pPr>
            <a:r>
              <a:rPr lang="en-US" sz="2700" u="none" strike="noStrike" spc="25" dirty="0" err="1">
                <a:solidFill>
                  <a:srgbClr val="000000"/>
                </a:solidFill>
                <a:latin typeface="Calibri (MS) Bold"/>
              </a:rPr>
              <a:t>PowerHUB</a:t>
            </a:r>
            <a:r>
              <a:rPr lang="en-US" sz="2700" u="none" strike="noStrike" spc="25" dirty="0">
                <a:solidFill>
                  <a:srgbClr val="000000"/>
                </a:solidFill>
                <a:latin typeface="Calibri (MS) Bold"/>
              </a:rPr>
              <a:t> (CZ) </a:t>
            </a:r>
            <a:r>
              <a:rPr lang="en-US" sz="2700" u="none" strike="noStrike" spc="25" dirty="0">
                <a:solidFill>
                  <a:srgbClr val="000000"/>
                </a:solidFill>
                <a:latin typeface="Calibri (MS)"/>
              </a:rPr>
              <a:t>- </a:t>
            </a:r>
            <a:r>
              <a:rPr lang="en-US" sz="2700" u="none" strike="noStrike" spc="25" dirty="0" err="1">
                <a:solidFill>
                  <a:srgbClr val="000000"/>
                </a:solidFill>
                <a:latin typeface="Calibri (MS)"/>
              </a:rPr>
              <a:t>organizace</a:t>
            </a:r>
            <a:r>
              <a:rPr lang="en-US" sz="2700" u="none" strike="noStrike" spc="25" dirty="0">
                <a:solidFill>
                  <a:srgbClr val="000000"/>
                </a:solidFill>
                <a:latin typeface="Calibri (MS)"/>
              </a:rPr>
              <a:t> pro transfer </a:t>
            </a:r>
            <a:r>
              <a:rPr lang="en-US" sz="2700" u="none" strike="noStrike" spc="25" dirty="0" err="1">
                <a:solidFill>
                  <a:srgbClr val="000000"/>
                </a:solidFill>
                <a:latin typeface="Calibri (MS)"/>
              </a:rPr>
              <a:t>technologií</a:t>
            </a:r>
            <a:r>
              <a:rPr lang="en-US" sz="2700" u="none" strike="noStrike" spc="25" dirty="0">
                <a:solidFill>
                  <a:srgbClr val="000000"/>
                </a:solidFill>
                <a:latin typeface="Calibri (MS)"/>
              </a:rPr>
              <a:t> </a:t>
            </a:r>
            <a:r>
              <a:rPr lang="en-US" sz="2700" u="none" strike="noStrike" spc="25" dirty="0" err="1">
                <a:solidFill>
                  <a:srgbClr val="000000"/>
                </a:solidFill>
                <a:latin typeface="Calibri (MS)"/>
              </a:rPr>
              <a:t>specializující</a:t>
            </a:r>
            <a:r>
              <a:rPr lang="en-US" sz="2700" u="none" strike="noStrike" spc="25" dirty="0">
                <a:solidFill>
                  <a:srgbClr val="000000"/>
                </a:solidFill>
                <a:latin typeface="Calibri (MS)"/>
              </a:rPr>
              <a:t> se </a:t>
            </a:r>
            <a:r>
              <a:rPr lang="en-US" sz="2700" u="none" strike="noStrike" spc="25" dirty="0" err="1">
                <a:solidFill>
                  <a:srgbClr val="000000"/>
                </a:solidFill>
                <a:latin typeface="Calibri (MS)"/>
              </a:rPr>
              <a:t>na</a:t>
            </a:r>
            <a:r>
              <a:rPr lang="en-US" sz="2700" u="none" strike="noStrike" spc="25" dirty="0">
                <a:solidFill>
                  <a:srgbClr val="000000"/>
                </a:solidFill>
                <a:latin typeface="Calibri (MS)"/>
              </a:rPr>
              <a:t> </a:t>
            </a:r>
            <a:r>
              <a:rPr lang="en-US" sz="2700" u="none" strike="noStrike" spc="25" dirty="0" err="1">
                <a:solidFill>
                  <a:srgbClr val="000000"/>
                </a:solidFill>
                <a:latin typeface="Calibri (MS)"/>
              </a:rPr>
              <a:t>mobilitu</a:t>
            </a:r>
            <a:endParaRPr lang="en-US" sz="2700" u="none" strike="noStrike" spc="25" dirty="0">
              <a:solidFill>
                <a:srgbClr val="000000"/>
              </a:solidFill>
              <a:latin typeface="Calibri (MS)"/>
            </a:endParaRPr>
          </a:p>
        </p:txBody>
      </p:sp>
      <p:sp>
        <p:nvSpPr>
          <p:cNvPr id="4" name="Freeform 4"/>
          <p:cNvSpPr/>
          <p:nvPr/>
        </p:nvSpPr>
        <p:spPr>
          <a:xfrm>
            <a:off x="7509348" y="6785895"/>
            <a:ext cx="843260" cy="1405434"/>
          </a:xfrm>
          <a:custGeom>
            <a:avLst/>
            <a:gdLst/>
            <a:ahLst/>
            <a:cxnLst/>
            <a:rect l="l" t="t" r="r" b="b"/>
            <a:pathLst>
              <a:path w="843260" h="1405434">
                <a:moveTo>
                  <a:pt x="0" y="0"/>
                </a:moveTo>
                <a:lnTo>
                  <a:pt x="843260" y="0"/>
                </a:lnTo>
                <a:lnTo>
                  <a:pt x="843260" y="1405434"/>
                </a:lnTo>
                <a:lnTo>
                  <a:pt x="0" y="1405434"/>
                </a:lnTo>
                <a:lnTo>
                  <a:pt x="0" y="0"/>
                </a:lnTo>
                <a:close/>
              </a:path>
            </a:pathLst>
          </a:custGeom>
          <a:blipFill>
            <a:blip r:embed="rId4"/>
            <a:stretch>
              <a:fillRect/>
            </a:stretch>
          </a:blipFill>
        </p:spPr>
        <p:txBody>
          <a:bodyPr/>
          <a:lstStyle/>
          <a:p>
            <a:endParaRPr lang="cs-CZ"/>
          </a:p>
        </p:txBody>
      </p:sp>
      <p:sp>
        <p:nvSpPr>
          <p:cNvPr id="5" name="Freeform 5"/>
          <p:cNvSpPr/>
          <p:nvPr/>
        </p:nvSpPr>
        <p:spPr>
          <a:xfrm>
            <a:off x="3409592" y="3866489"/>
            <a:ext cx="2512247" cy="515011"/>
          </a:xfrm>
          <a:custGeom>
            <a:avLst/>
            <a:gdLst/>
            <a:ahLst/>
            <a:cxnLst/>
            <a:rect l="l" t="t" r="r" b="b"/>
            <a:pathLst>
              <a:path w="2512247" h="515011">
                <a:moveTo>
                  <a:pt x="0" y="0"/>
                </a:moveTo>
                <a:lnTo>
                  <a:pt x="2512247" y="0"/>
                </a:lnTo>
                <a:lnTo>
                  <a:pt x="2512247" y="515010"/>
                </a:lnTo>
                <a:lnTo>
                  <a:pt x="0" y="515010"/>
                </a:lnTo>
                <a:lnTo>
                  <a:pt x="0" y="0"/>
                </a:lnTo>
                <a:close/>
              </a:path>
            </a:pathLst>
          </a:custGeom>
          <a:blipFill>
            <a:blip r:embed="rId5"/>
            <a:stretch>
              <a:fillRect/>
            </a:stretch>
          </a:blipFill>
        </p:spPr>
        <p:txBody>
          <a:bodyPr/>
          <a:lstStyle/>
          <a:p>
            <a:endParaRPr lang="cs-CZ"/>
          </a:p>
        </p:txBody>
      </p:sp>
      <p:sp>
        <p:nvSpPr>
          <p:cNvPr id="6" name="Freeform 6"/>
          <p:cNvSpPr/>
          <p:nvPr/>
        </p:nvSpPr>
        <p:spPr>
          <a:xfrm>
            <a:off x="3409592" y="5364030"/>
            <a:ext cx="3303817" cy="617670"/>
          </a:xfrm>
          <a:custGeom>
            <a:avLst/>
            <a:gdLst/>
            <a:ahLst/>
            <a:cxnLst/>
            <a:rect l="l" t="t" r="r" b="b"/>
            <a:pathLst>
              <a:path w="3303817" h="617670">
                <a:moveTo>
                  <a:pt x="0" y="0"/>
                </a:moveTo>
                <a:lnTo>
                  <a:pt x="3303817" y="0"/>
                </a:lnTo>
                <a:lnTo>
                  <a:pt x="3303817" y="617670"/>
                </a:lnTo>
                <a:lnTo>
                  <a:pt x="0" y="617670"/>
                </a:lnTo>
                <a:lnTo>
                  <a:pt x="0" y="0"/>
                </a:lnTo>
                <a:close/>
              </a:path>
            </a:pathLst>
          </a:custGeom>
          <a:blipFill>
            <a:blip r:embed="rId6"/>
            <a:stretch>
              <a:fillRect/>
            </a:stretch>
          </a:blipFill>
        </p:spPr>
        <p:txBody>
          <a:bodyPr/>
          <a:lstStyle/>
          <a:p>
            <a:endParaRPr lang="cs-CZ"/>
          </a:p>
        </p:txBody>
      </p:sp>
      <p:sp>
        <p:nvSpPr>
          <p:cNvPr id="7" name="TextBox 7"/>
          <p:cNvSpPr txBox="1"/>
          <p:nvPr/>
        </p:nvSpPr>
        <p:spPr>
          <a:xfrm>
            <a:off x="3409592" y="1218157"/>
            <a:ext cx="14033970" cy="758952"/>
          </a:xfrm>
          <a:prstGeom prst="rect">
            <a:avLst/>
          </a:prstGeom>
        </p:spPr>
        <p:txBody>
          <a:bodyPr lIns="0" tIns="0" rIns="0" bIns="0" rtlCol="0" anchor="t">
            <a:spAutoFit/>
          </a:bodyPr>
          <a:lstStyle/>
          <a:p>
            <a:pPr marL="0" lvl="0" indent="0" algn="l">
              <a:lnSpc>
                <a:spcPts val="5184"/>
              </a:lnSpc>
              <a:spcBef>
                <a:spcPct val="0"/>
              </a:spcBef>
            </a:pPr>
            <a:r>
              <a:rPr lang="en-US" sz="4800" u="none" strike="noStrike" spc="44">
                <a:solidFill>
                  <a:srgbClr val="054CA2"/>
                </a:solidFill>
                <a:latin typeface="Calibri (MS) Bold"/>
              </a:rPr>
              <a:t>PARTNEŘI PROJEKTU</a:t>
            </a:r>
          </a:p>
        </p:txBody>
      </p:sp>
      <p:sp>
        <p:nvSpPr>
          <p:cNvPr id="8" name="TextBox 8"/>
          <p:cNvSpPr txBox="1"/>
          <p:nvPr/>
        </p:nvSpPr>
        <p:spPr>
          <a:xfrm>
            <a:off x="6914482" y="8222773"/>
            <a:ext cx="2032992" cy="512445"/>
          </a:xfrm>
          <a:prstGeom prst="rect">
            <a:avLst/>
          </a:prstGeom>
        </p:spPr>
        <p:txBody>
          <a:bodyPr lIns="0" tIns="0" rIns="0" bIns="0" rtlCol="0" anchor="t">
            <a:spAutoFit/>
          </a:bodyPr>
          <a:lstStyle/>
          <a:p>
            <a:pPr marL="0" lvl="0" indent="0" algn="ctr">
              <a:lnSpc>
                <a:spcPts val="3779"/>
              </a:lnSpc>
              <a:spcBef>
                <a:spcPct val="0"/>
              </a:spcBef>
            </a:pPr>
            <a:r>
              <a:rPr lang="en-US" sz="2700" u="none" strike="noStrike">
                <a:solidFill>
                  <a:srgbClr val="000000"/>
                </a:solidFill>
                <a:latin typeface="Calibri (MS) Bold"/>
              </a:rPr>
              <a:t>Město Madrid</a:t>
            </a:r>
          </a:p>
        </p:txBody>
      </p:sp>
      <p:sp>
        <p:nvSpPr>
          <p:cNvPr id="9" name="Freeform 9"/>
          <p:cNvSpPr/>
          <p:nvPr/>
        </p:nvSpPr>
        <p:spPr>
          <a:xfrm>
            <a:off x="3409592" y="6976167"/>
            <a:ext cx="2972535" cy="1031974"/>
          </a:xfrm>
          <a:custGeom>
            <a:avLst/>
            <a:gdLst/>
            <a:ahLst/>
            <a:cxnLst/>
            <a:rect l="l" t="t" r="r" b="b"/>
            <a:pathLst>
              <a:path w="2972535" h="1031974">
                <a:moveTo>
                  <a:pt x="0" y="0"/>
                </a:moveTo>
                <a:lnTo>
                  <a:pt x="2972535" y="0"/>
                </a:lnTo>
                <a:lnTo>
                  <a:pt x="2972535" y="1031974"/>
                </a:lnTo>
                <a:lnTo>
                  <a:pt x="0" y="1031974"/>
                </a:lnTo>
                <a:lnTo>
                  <a:pt x="0" y="0"/>
                </a:lnTo>
                <a:close/>
              </a:path>
            </a:pathLst>
          </a:custGeom>
          <a:blipFill>
            <a:blip r:embed="rId7"/>
            <a:stretch>
              <a:fillRect/>
            </a:stretch>
          </a:blipFill>
        </p:spPr>
        <p:txBody>
          <a:bodyPr/>
          <a:lstStyle/>
          <a:p>
            <a:endParaRPr lang="cs-CZ"/>
          </a:p>
        </p:txBody>
      </p:sp>
      <p:sp>
        <p:nvSpPr>
          <p:cNvPr id="10" name="TextBox 10"/>
          <p:cNvSpPr txBox="1"/>
          <p:nvPr/>
        </p:nvSpPr>
        <p:spPr>
          <a:xfrm>
            <a:off x="3424391" y="8222773"/>
            <a:ext cx="1637109" cy="512445"/>
          </a:xfrm>
          <a:prstGeom prst="rect">
            <a:avLst/>
          </a:prstGeom>
        </p:spPr>
        <p:txBody>
          <a:bodyPr lIns="0" tIns="0" rIns="0" bIns="0" rtlCol="0" anchor="t">
            <a:spAutoFit/>
          </a:bodyPr>
          <a:lstStyle/>
          <a:p>
            <a:pPr marL="0" lvl="0" indent="0" algn="ctr">
              <a:lnSpc>
                <a:spcPts val="3779"/>
              </a:lnSpc>
              <a:spcBef>
                <a:spcPct val="0"/>
              </a:spcBef>
            </a:pPr>
            <a:r>
              <a:rPr lang="en-US" sz="2700">
                <a:solidFill>
                  <a:srgbClr val="000000"/>
                </a:solidFill>
                <a:latin typeface="Calibri (MS) Bold"/>
              </a:rPr>
              <a:t>MČ Praha 7</a:t>
            </a:r>
          </a:p>
        </p:txBody>
      </p:sp>
      <p:sp>
        <p:nvSpPr>
          <p:cNvPr id="11" name="Freeform 11"/>
          <p:cNvSpPr/>
          <p:nvPr/>
        </p:nvSpPr>
        <p:spPr>
          <a:xfrm>
            <a:off x="3409592" y="2100934"/>
            <a:ext cx="2180160" cy="725900"/>
          </a:xfrm>
          <a:custGeom>
            <a:avLst/>
            <a:gdLst/>
            <a:ahLst/>
            <a:cxnLst/>
            <a:rect l="l" t="t" r="r" b="b"/>
            <a:pathLst>
              <a:path w="2180160" h="725900">
                <a:moveTo>
                  <a:pt x="0" y="0"/>
                </a:moveTo>
                <a:lnTo>
                  <a:pt x="2180160" y="0"/>
                </a:lnTo>
                <a:lnTo>
                  <a:pt x="2180160" y="725900"/>
                </a:lnTo>
                <a:lnTo>
                  <a:pt x="0" y="725900"/>
                </a:lnTo>
                <a:lnTo>
                  <a:pt x="0" y="0"/>
                </a:lnTo>
                <a:close/>
              </a:path>
            </a:pathLst>
          </a:custGeom>
          <a:blipFill>
            <a:blip r:embed="rId8"/>
            <a:stretch>
              <a:fillRect/>
            </a:stretch>
          </a:blipFill>
        </p:spPr>
        <p:txBody>
          <a:bodyPr/>
          <a:lstStyle/>
          <a:p>
            <a:endParaRPr lang="cs-CZ"/>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7998" cy="102870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3"/>
            <a:stretch>
              <a:fillRect/>
            </a:stretch>
          </a:blipFill>
        </p:spPr>
        <p:txBody>
          <a:bodyPr/>
          <a:lstStyle/>
          <a:p>
            <a:endParaRPr lang="cs-CZ"/>
          </a:p>
        </p:txBody>
      </p:sp>
      <p:grpSp>
        <p:nvGrpSpPr>
          <p:cNvPr id="3" name="Group 3"/>
          <p:cNvGrpSpPr/>
          <p:nvPr/>
        </p:nvGrpSpPr>
        <p:grpSpPr>
          <a:xfrm>
            <a:off x="-598851" y="2890477"/>
            <a:ext cx="5746061" cy="5746038"/>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1212" t="-18895" r="-21693" b="-71646"/>
              </a:stretch>
            </a:blipFill>
          </p:spPr>
          <p:txBody>
            <a:bodyPr/>
            <a:lstStyle/>
            <a:p>
              <a:endParaRPr lang="cs-CZ"/>
            </a:p>
          </p:txBody>
        </p:sp>
      </p:grpSp>
      <p:grpSp>
        <p:nvGrpSpPr>
          <p:cNvPr id="5" name="Group 5"/>
          <p:cNvGrpSpPr/>
          <p:nvPr/>
        </p:nvGrpSpPr>
        <p:grpSpPr>
          <a:xfrm>
            <a:off x="13227825" y="2890477"/>
            <a:ext cx="5746061" cy="5746038"/>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t="-16666" b="-16666"/>
              </a:stretch>
            </a:blipFill>
          </p:spPr>
          <p:txBody>
            <a:bodyPr/>
            <a:lstStyle/>
            <a:p>
              <a:endParaRPr lang="cs-CZ"/>
            </a:p>
          </p:txBody>
        </p:sp>
      </p:grpSp>
      <p:sp>
        <p:nvSpPr>
          <p:cNvPr id="7" name="TextBox 7"/>
          <p:cNvSpPr txBox="1"/>
          <p:nvPr/>
        </p:nvSpPr>
        <p:spPr>
          <a:xfrm>
            <a:off x="5562731" y="2699977"/>
            <a:ext cx="7042279" cy="4139184"/>
          </a:xfrm>
          <a:prstGeom prst="rect">
            <a:avLst/>
          </a:prstGeom>
        </p:spPr>
        <p:txBody>
          <a:bodyPr lIns="0" tIns="0" rIns="0" bIns="0" rtlCol="0" anchor="t">
            <a:spAutoFit/>
          </a:bodyPr>
          <a:lstStyle/>
          <a:p>
            <a:pPr marL="582930" lvl="1" indent="-291465" algn="l">
              <a:lnSpc>
                <a:spcPts val="4698"/>
              </a:lnSpc>
              <a:spcBef>
                <a:spcPct val="0"/>
              </a:spcBef>
              <a:buAutoNum type="arabicPeriod"/>
            </a:pPr>
            <a:r>
              <a:rPr lang="en-US" sz="2700" spc="24">
                <a:solidFill>
                  <a:srgbClr val="000000"/>
                </a:solidFill>
                <a:latin typeface="Calibri (MS)"/>
              </a:rPr>
              <a:t>možnost </a:t>
            </a:r>
            <a:r>
              <a:rPr lang="en-US" sz="2700" u="none" strike="noStrike" spc="24">
                <a:solidFill>
                  <a:srgbClr val="000000"/>
                </a:solidFill>
                <a:latin typeface="Calibri (MS) Bold"/>
              </a:rPr>
              <a:t>analyzovat způsoby využití</a:t>
            </a:r>
            <a:r>
              <a:rPr lang="en-US" sz="2700" u="none" strike="noStrike" spc="24">
                <a:solidFill>
                  <a:srgbClr val="000000"/>
                </a:solidFill>
                <a:latin typeface="Calibri (MS)"/>
              </a:rPr>
              <a:t> a </a:t>
            </a:r>
            <a:r>
              <a:rPr lang="en-US" sz="2700" u="none" strike="noStrike" spc="24">
                <a:solidFill>
                  <a:srgbClr val="000000"/>
                </a:solidFill>
                <a:latin typeface="Calibri (MS) Bold"/>
              </a:rPr>
              <a:t>parkování </a:t>
            </a:r>
            <a:r>
              <a:rPr lang="en-US" sz="2700" u="none" strike="noStrike" spc="24">
                <a:solidFill>
                  <a:srgbClr val="000000"/>
                </a:solidFill>
                <a:latin typeface="Calibri (MS)"/>
              </a:rPr>
              <a:t>vozidel sdílené mikromobility</a:t>
            </a:r>
          </a:p>
          <a:p>
            <a:pPr marL="582930" lvl="1" indent="-291465" algn="l">
              <a:lnSpc>
                <a:spcPts val="4698"/>
              </a:lnSpc>
              <a:spcBef>
                <a:spcPct val="0"/>
              </a:spcBef>
              <a:buAutoNum type="arabicPeriod"/>
            </a:pPr>
            <a:r>
              <a:rPr lang="en-US" sz="2700" u="none" strike="noStrike" spc="24">
                <a:solidFill>
                  <a:srgbClr val="000000"/>
                </a:solidFill>
                <a:latin typeface="Calibri (MS)"/>
              </a:rPr>
              <a:t>provádět informovaná rozhodnutí a zavádět </a:t>
            </a:r>
            <a:r>
              <a:rPr lang="en-US" sz="2700" u="none" strike="noStrike" spc="24">
                <a:solidFill>
                  <a:srgbClr val="000000"/>
                </a:solidFill>
                <a:latin typeface="Calibri (MS) Bold"/>
              </a:rPr>
              <a:t>chytřejší parkovací zóny </a:t>
            </a:r>
            <a:r>
              <a:rPr lang="en-US" sz="2700" u="none" strike="noStrike" spc="24">
                <a:solidFill>
                  <a:srgbClr val="000000"/>
                </a:solidFill>
                <a:latin typeface="Calibri (MS)"/>
              </a:rPr>
              <a:t>(tzv. geofencing)</a:t>
            </a:r>
          </a:p>
          <a:p>
            <a:pPr marL="582930" lvl="1" indent="-291465" algn="l">
              <a:lnSpc>
                <a:spcPts val="4698"/>
              </a:lnSpc>
              <a:spcBef>
                <a:spcPct val="0"/>
              </a:spcBef>
              <a:buAutoNum type="arabicPeriod"/>
            </a:pPr>
            <a:r>
              <a:rPr lang="en-US" sz="2700" u="none" strike="noStrike" spc="24">
                <a:solidFill>
                  <a:srgbClr val="000000"/>
                </a:solidFill>
                <a:latin typeface="Calibri (MS) Bold"/>
              </a:rPr>
              <a:t>zvýšení efektivity </a:t>
            </a:r>
            <a:r>
              <a:rPr lang="en-US" sz="2700" u="none" strike="noStrike" spc="24">
                <a:solidFill>
                  <a:srgbClr val="000000"/>
                </a:solidFill>
                <a:latin typeface="Calibri (MS)"/>
              </a:rPr>
              <a:t>mikromobilního parkování</a:t>
            </a:r>
          </a:p>
          <a:p>
            <a:pPr marL="582930" lvl="1" indent="-291465" algn="l">
              <a:lnSpc>
                <a:spcPts val="4698"/>
              </a:lnSpc>
              <a:spcBef>
                <a:spcPct val="0"/>
              </a:spcBef>
              <a:buAutoNum type="arabicPeriod"/>
            </a:pPr>
            <a:r>
              <a:rPr lang="en-US" sz="2700" u="none" strike="noStrike" spc="25">
                <a:solidFill>
                  <a:srgbClr val="000000"/>
                </a:solidFill>
                <a:latin typeface="Calibri (MS)"/>
              </a:rPr>
              <a:t>žádné e-koloběžky válející se po ulici či špatně zaparkovaná kola</a:t>
            </a:r>
          </a:p>
        </p:txBody>
      </p:sp>
      <p:sp>
        <p:nvSpPr>
          <p:cNvPr id="8" name="TextBox 8"/>
          <p:cNvSpPr txBox="1"/>
          <p:nvPr/>
        </p:nvSpPr>
        <p:spPr>
          <a:xfrm>
            <a:off x="2066885" y="1163533"/>
            <a:ext cx="14033970" cy="758952"/>
          </a:xfrm>
          <a:prstGeom prst="rect">
            <a:avLst/>
          </a:prstGeom>
        </p:spPr>
        <p:txBody>
          <a:bodyPr lIns="0" tIns="0" rIns="0" bIns="0" rtlCol="0" anchor="t">
            <a:spAutoFit/>
          </a:bodyPr>
          <a:lstStyle/>
          <a:p>
            <a:pPr marL="0" lvl="0" indent="0" algn="ctr">
              <a:lnSpc>
                <a:spcPts val="5184"/>
              </a:lnSpc>
              <a:spcBef>
                <a:spcPct val="0"/>
              </a:spcBef>
            </a:pPr>
            <a:r>
              <a:rPr lang="en-US" sz="4800" u="none" strike="noStrike" spc="44">
                <a:solidFill>
                  <a:srgbClr val="054CA2"/>
                </a:solidFill>
                <a:latin typeface="Calibri (MS) Bold"/>
              </a:rPr>
              <a:t>VÝHODY</a:t>
            </a:r>
          </a:p>
        </p:txBody>
      </p:sp>
      <p:sp>
        <p:nvSpPr>
          <p:cNvPr id="9" name="AutoShape 9"/>
          <p:cNvSpPr/>
          <p:nvPr/>
        </p:nvSpPr>
        <p:spPr>
          <a:xfrm>
            <a:off x="13883644" y="3342694"/>
            <a:ext cx="4434422" cy="4495397"/>
          </a:xfrm>
          <a:prstGeom prst="line">
            <a:avLst/>
          </a:prstGeom>
          <a:ln w="104775" cap="flat">
            <a:solidFill>
              <a:srgbClr val="6AB645"/>
            </a:solidFill>
            <a:prstDash val="solid"/>
            <a:headEnd type="none" w="sm" len="sm"/>
            <a:tailEnd type="none" w="sm" len="sm"/>
          </a:ln>
        </p:spPr>
        <p:txBody>
          <a:bodyPr/>
          <a:lstStyle/>
          <a:p>
            <a:endParaRPr lang="cs-CZ"/>
          </a:p>
        </p:txBody>
      </p:sp>
      <p:sp>
        <p:nvSpPr>
          <p:cNvPr id="10" name="AutoShape 10"/>
          <p:cNvSpPr/>
          <p:nvPr/>
        </p:nvSpPr>
        <p:spPr>
          <a:xfrm flipH="1">
            <a:off x="13883644" y="3342694"/>
            <a:ext cx="4434422" cy="4495397"/>
          </a:xfrm>
          <a:prstGeom prst="line">
            <a:avLst/>
          </a:prstGeom>
          <a:ln w="104775" cap="flat">
            <a:solidFill>
              <a:srgbClr val="6AB645"/>
            </a:solidFill>
            <a:prstDash val="solid"/>
            <a:headEnd type="none" w="sm" len="sm"/>
            <a:tailEnd type="none" w="sm" len="sm"/>
          </a:ln>
        </p:spPr>
        <p:txBody>
          <a:bodyPr/>
          <a:lstStyle/>
          <a:p>
            <a:endParaRPr lang="cs-CZ"/>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7998" cy="10287000"/>
          </a:xfrm>
          <a:custGeom>
            <a:avLst/>
            <a:gdLst/>
            <a:ahLst/>
            <a:cxnLst/>
            <a:rect l="l" t="t" r="r" b="b"/>
            <a:pathLst>
              <a:path w="18287998" h="10287000">
                <a:moveTo>
                  <a:pt x="0" y="0"/>
                </a:moveTo>
                <a:lnTo>
                  <a:pt x="18287998" y="0"/>
                </a:lnTo>
                <a:lnTo>
                  <a:pt x="18287998" y="10287000"/>
                </a:lnTo>
                <a:lnTo>
                  <a:pt x="0" y="10287000"/>
                </a:lnTo>
                <a:lnTo>
                  <a:pt x="0" y="0"/>
                </a:lnTo>
                <a:close/>
              </a:path>
            </a:pathLst>
          </a:custGeom>
          <a:blipFill>
            <a:blip r:embed="rId3"/>
            <a:stretch>
              <a:fillRect/>
            </a:stretch>
          </a:blipFill>
        </p:spPr>
        <p:txBody>
          <a:bodyPr/>
          <a:lstStyle/>
          <a:p>
            <a:endParaRPr lang="cs-CZ"/>
          </a:p>
        </p:txBody>
      </p:sp>
      <p:grpSp>
        <p:nvGrpSpPr>
          <p:cNvPr id="3" name="Group 3"/>
          <p:cNvGrpSpPr/>
          <p:nvPr/>
        </p:nvGrpSpPr>
        <p:grpSpPr>
          <a:xfrm>
            <a:off x="-598851" y="2890477"/>
            <a:ext cx="5746061" cy="5746038"/>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t="-33300"/>
              </a:stretch>
            </a:blipFill>
          </p:spPr>
          <p:txBody>
            <a:bodyPr/>
            <a:lstStyle/>
            <a:p>
              <a:endParaRPr lang="cs-CZ"/>
            </a:p>
          </p:txBody>
        </p:sp>
      </p:grpSp>
      <p:grpSp>
        <p:nvGrpSpPr>
          <p:cNvPr id="5" name="Group 5"/>
          <p:cNvGrpSpPr/>
          <p:nvPr/>
        </p:nvGrpSpPr>
        <p:grpSpPr>
          <a:xfrm>
            <a:off x="13227825" y="2890477"/>
            <a:ext cx="5746061" cy="5746038"/>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16666" r="-16666"/>
              </a:stretch>
            </a:blipFill>
          </p:spPr>
          <p:txBody>
            <a:bodyPr/>
            <a:lstStyle/>
            <a:p>
              <a:endParaRPr lang="cs-CZ"/>
            </a:p>
          </p:txBody>
        </p:sp>
      </p:grpSp>
      <p:sp>
        <p:nvSpPr>
          <p:cNvPr id="7" name="TextBox 7"/>
          <p:cNvSpPr txBox="1"/>
          <p:nvPr/>
        </p:nvSpPr>
        <p:spPr>
          <a:xfrm>
            <a:off x="2066885" y="1163533"/>
            <a:ext cx="14033970" cy="758952"/>
          </a:xfrm>
          <a:prstGeom prst="rect">
            <a:avLst/>
          </a:prstGeom>
        </p:spPr>
        <p:txBody>
          <a:bodyPr lIns="0" tIns="0" rIns="0" bIns="0" rtlCol="0" anchor="t">
            <a:spAutoFit/>
          </a:bodyPr>
          <a:lstStyle/>
          <a:p>
            <a:pPr marL="0" lvl="0" indent="0" algn="ctr">
              <a:lnSpc>
                <a:spcPts val="5184"/>
              </a:lnSpc>
              <a:spcBef>
                <a:spcPct val="0"/>
              </a:spcBef>
            </a:pPr>
            <a:r>
              <a:rPr lang="en-US" sz="4800" spc="44">
                <a:solidFill>
                  <a:srgbClr val="054CA2"/>
                </a:solidFill>
                <a:latin typeface="Calibri (MS) Bold"/>
              </a:rPr>
              <a:t>PILOT V PRAZE</a:t>
            </a:r>
          </a:p>
        </p:txBody>
      </p:sp>
      <p:sp>
        <p:nvSpPr>
          <p:cNvPr id="8" name="AutoShape 8"/>
          <p:cNvSpPr/>
          <p:nvPr/>
        </p:nvSpPr>
        <p:spPr>
          <a:xfrm>
            <a:off x="13883644" y="3342694"/>
            <a:ext cx="4434422" cy="4495397"/>
          </a:xfrm>
          <a:prstGeom prst="line">
            <a:avLst/>
          </a:prstGeom>
          <a:ln w="104775" cap="flat">
            <a:solidFill>
              <a:srgbClr val="6AB645"/>
            </a:solidFill>
            <a:prstDash val="solid"/>
            <a:headEnd type="none" w="sm" len="sm"/>
            <a:tailEnd type="none" w="sm" len="sm"/>
          </a:ln>
        </p:spPr>
        <p:txBody>
          <a:bodyPr/>
          <a:lstStyle/>
          <a:p>
            <a:endParaRPr lang="cs-CZ"/>
          </a:p>
        </p:txBody>
      </p:sp>
      <p:sp>
        <p:nvSpPr>
          <p:cNvPr id="9" name="AutoShape 9"/>
          <p:cNvSpPr/>
          <p:nvPr/>
        </p:nvSpPr>
        <p:spPr>
          <a:xfrm flipH="1">
            <a:off x="13883644" y="3342694"/>
            <a:ext cx="4434422" cy="4495397"/>
          </a:xfrm>
          <a:prstGeom prst="line">
            <a:avLst/>
          </a:prstGeom>
          <a:ln w="104775" cap="flat">
            <a:solidFill>
              <a:srgbClr val="6AB645"/>
            </a:solidFill>
            <a:prstDash val="solid"/>
            <a:headEnd type="none" w="sm" len="sm"/>
            <a:tailEnd type="none" w="sm" len="sm"/>
          </a:ln>
        </p:spPr>
        <p:txBody>
          <a:bodyPr/>
          <a:lstStyle/>
          <a:p>
            <a:endParaRPr lang="cs-CZ"/>
          </a:p>
        </p:txBody>
      </p:sp>
      <p:grpSp>
        <p:nvGrpSpPr>
          <p:cNvPr id="10" name="Group 10"/>
          <p:cNvGrpSpPr/>
          <p:nvPr/>
        </p:nvGrpSpPr>
        <p:grpSpPr>
          <a:xfrm>
            <a:off x="4437304" y="2270481"/>
            <a:ext cx="5746061" cy="5746038"/>
            <a:chOff x="0" y="0"/>
            <a:chExt cx="6350000" cy="6349975"/>
          </a:xfrm>
        </p:grpSpPr>
        <p:sp>
          <p:nvSpPr>
            <p:cNvPr id="11" name="Freeform 1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16666" r="-16666"/>
              </a:stretch>
            </a:blipFill>
          </p:spPr>
          <p:txBody>
            <a:bodyPr/>
            <a:lstStyle/>
            <a:p>
              <a:endParaRPr lang="cs-CZ"/>
            </a:p>
          </p:txBody>
        </p:sp>
      </p:grpSp>
      <p:sp>
        <p:nvSpPr>
          <p:cNvPr id="12" name="AutoShape 12"/>
          <p:cNvSpPr/>
          <p:nvPr/>
        </p:nvSpPr>
        <p:spPr>
          <a:xfrm>
            <a:off x="5184506" y="2895802"/>
            <a:ext cx="4434422" cy="4495397"/>
          </a:xfrm>
          <a:prstGeom prst="line">
            <a:avLst/>
          </a:prstGeom>
          <a:ln w="104775" cap="flat">
            <a:solidFill>
              <a:srgbClr val="6AB645"/>
            </a:solidFill>
            <a:prstDash val="solid"/>
            <a:headEnd type="none" w="sm" len="sm"/>
            <a:tailEnd type="none" w="sm" len="sm"/>
          </a:ln>
        </p:spPr>
        <p:txBody>
          <a:bodyPr/>
          <a:lstStyle/>
          <a:p>
            <a:endParaRPr lang="cs-CZ"/>
          </a:p>
        </p:txBody>
      </p:sp>
      <p:sp>
        <p:nvSpPr>
          <p:cNvPr id="13" name="AutoShape 13"/>
          <p:cNvSpPr/>
          <p:nvPr/>
        </p:nvSpPr>
        <p:spPr>
          <a:xfrm flipH="1">
            <a:off x="5184506" y="2895802"/>
            <a:ext cx="4434422" cy="4495397"/>
          </a:xfrm>
          <a:prstGeom prst="line">
            <a:avLst/>
          </a:prstGeom>
          <a:ln w="104775" cap="flat">
            <a:solidFill>
              <a:srgbClr val="6AB645"/>
            </a:solidFill>
            <a:prstDash val="solid"/>
            <a:headEnd type="none" w="sm" len="sm"/>
            <a:tailEnd type="none" w="sm" len="sm"/>
          </a:ln>
        </p:spPr>
        <p:txBody>
          <a:bodyPr/>
          <a:lstStyle/>
          <a:p>
            <a:endParaRPr lang="cs-CZ"/>
          </a:p>
        </p:txBody>
      </p:sp>
      <p:grpSp>
        <p:nvGrpSpPr>
          <p:cNvPr id="14" name="Group 14"/>
          <p:cNvGrpSpPr/>
          <p:nvPr/>
        </p:nvGrpSpPr>
        <p:grpSpPr>
          <a:xfrm rot="-5400000">
            <a:off x="8386967" y="4127000"/>
            <a:ext cx="5746061" cy="5746038"/>
            <a:chOff x="0" y="0"/>
            <a:chExt cx="6350000" cy="6349975"/>
          </a:xfrm>
        </p:grpSpPr>
        <p:sp>
          <p:nvSpPr>
            <p:cNvPr id="15" name="Freeform 1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l="-20314" t="-40474" b="-19905"/>
              </a:stretch>
            </a:blipFill>
          </p:spPr>
          <p:txBody>
            <a:bodyPr/>
            <a:lstStyle/>
            <a:p>
              <a:endParaRPr lang="cs-CZ"/>
            </a:p>
          </p:txBody>
        </p:sp>
      </p:grpSp>
      <p:sp>
        <p:nvSpPr>
          <p:cNvPr id="16" name="AutoShape 16"/>
          <p:cNvSpPr/>
          <p:nvPr/>
        </p:nvSpPr>
        <p:spPr>
          <a:xfrm>
            <a:off x="56969" y="3515798"/>
            <a:ext cx="4434422" cy="4495397"/>
          </a:xfrm>
          <a:prstGeom prst="line">
            <a:avLst/>
          </a:prstGeom>
          <a:ln w="104775" cap="flat">
            <a:solidFill>
              <a:srgbClr val="6AB645"/>
            </a:solidFill>
            <a:prstDash val="solid"/>
            <a:headEnd type="none" w="sm" len="sm"/>
            <a:tailEnd type="none" w="sm" len="sm"/>
          </a:ln>
        </p:spPr>
        <p:txBody>
          <a:bodyPr/>
          <a:lstStyle/>
          <a:p>
            <a:endParaRPr lang="cs-CZ"/>
          </a:p>
        </p:txBody>
      </p:sp>
      <p:sp>
        <p:nvSpPr>
          <p:cNvPr id="17" name="AutoShape 17"/>
          <p:cNvSpPr/>
          <p:nvPr/>
        </p:nvSpPr>
        <p:spPr>
          <a:xfrm flipH="1">
            <a:off x="56969" y="3515798"/>
            <a:ext cx="4434422" cy="4495397"/>
          </a:xfrm>
          <a:prstGeom prst="line">
            <a:avLst/>
          </a:prstGeom>
          <a:ln w="104775" cap="flat">
            <a:solidFill>
              <a:srgbClr val="6AB645"/>
            </a:solidFill>
            <a:prstDash val="solid"/>
            <a:headEnd type="none" w="sm" len="sm"/>
            <a:tailEnd type="none" w="sm" len="sm"/>
          </a:ln>
        </p:spPr>
        <p:txBody>
          <a:bodyPr/>
          <a:lstStyle/>
          <a:p>
            <a:endParaRPr lang="cs-CZ"/>
          </a:p>
        </p:txBody>
      </p:sp>
      <p:sp>
        <p:nvSpPr>
          <p:cNvPr id="18" name="AutoShape 18"/>
          <p:cNvSpPr/>
          <p:nvPr/>
        </p:nvSpPr>
        <p:spPr>
          <a:xfrm>
            <a:off x="9005491" y="4752320"/>
            <a:ext cx="4434422" cy="4495397"/>
          </a:xfrm>
          <a:prstGeom prst="line">
            <a:avLst/>
          </a:prstGeom>
          <a:ln w="104775" cap="flat">
            <a:solidFill>
              <a:srgbClr val="6AB645"/>
            </a:solidFill>
            <a:prstDash val="solid"/>
            <a:headEnd type="none" w="sm" len="sm"/>
            <a:tailEnd type="none" w="sm" len="sm"/>
          </a:ln>
        </p:spPr>
        <p:txBody>
          <a:bodyPr/>
          <a:lstStyle/>
          <a:p>
            <a:endParaRPr lang="cs-CZ"/>
          </a:p>
        </p:txBody>
      </p:sp>
      <p:sp>
        <p:nvSpPr>
          <p:cNvPr id="19" name="AutoShape 19"/>
          <p:cNvSpPr/>
          <p:nvPr/>
        </p:nvSpPr>
        <p:spPr>
          <a:xfrm flipH="1">
            <a:off x="9005491" y="4752320"/>
            <a:ext cx="4434422" cy="4495397"/>
          </a:xfrm>
          <a:prstGeom prst="line">
            <a:avLst/>
          </a:prstGeom>
          <a:ln w="104775" cap="flat">
            <a:solidFill>
              <a:srgbClr val="6AB645"/>
            </a:solidFill>
            <a:prstDash val="solid"/>
            <a:headEnd type="none" w="sm" len="sm"/>
            <a:tailEnd type="none" w="sm" len="sm"/>
          </a:ln>
        </p:spPr>
        <p:txBody>
          <a:bodyPr/>
          <a:lstStyle/>
          <a:p>
            <a:endParaRPr lang="cs-CZ"/>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9525" y="0"/>
            <a:ext cx="18287998" cy="10287000"/>
          </a:xfrm>
          <a:custGeom>
            <a:avLst/>
            <a:gdLst/>
            <a:ahLst/>
            <a:cxnLst/>
            <a:rect l="l" t="t" r="r" b="b"/>
            <a:pathLst>
              <a:path w="18287998" h="10287000">
                <a:moveTo>
                  <a:pt x="0" y="0"/>
                </a:moveTo>
                <a:lnTo>
                  <a:pt x="18287999" y="0"/>
                </a:lnTo>
                <a:lnTo>
                  <a:pt x="18287999" y="10287000"/>
                </a:lnTo>
                <a:lnTo>
                  <a:pt x="0" y="10287000"/>
                </a:lnTo>
                <a:lnTo>
                  <a:pt x="0" y="0"/>
                </a:lnTo>
                <a:close/>
              </a:path>
            </a:pathLst>
          </a:custGeom>
          <a:blipFill>
            <a:blip r:embed="rId3"/>
            <a:stretch>
              <a:fillRect/>
            </a:stretch>
          </a:blipFill>
        </p:spPr>
        <p:txBody>
          <a:bodyPr/>
          <a:lstStyle/>
          <a:p>
            <a:endParaRPr lang="cs-CZ"/>
          </a:p>
        </p:txBody>
      </p:sp>
      <p:sp>
        <p:nvSpPr>
          <p:cNvPr id="3" name="TextBox 3"/>
          <p:cNvSpPr txBox="1"/>
          <p:nvPr/>
        </p:nvSpPr>
        <p:spPr>
          <a:xfrm>
            <a:off x="2066885" y="1163533"/>
            <a:ext cx="14033970" cy="758952"/>
          </a:xfrm>
          <a:prstGeom prst="rect">
            <a:avLst/>
          </a:prstGeom>
        </p:spPr>
        <p:txBody>
          <a:bodyPr lIns="0" tIns="0" rIns="0" bIns="0" rtlCol="0" anchor="t">
            <a:spAutoFit/>
          </a:bodyPr>
          <a:lstStyle/>
          <a:p>
            <a:pPr marL="0" lvl="0" indent="0" algn="ctr">
              <a:lnSpc>
                <a:spcPts val="5184"/>
              </a:lnSpc>
              <a:spcBef>
                <a:spcPct val="0"/>
              </a:spcBef>
            </a:pPr>
            <a:r>
              <a:rPr lang="en-US" sz="4800" spc="44">
                <a:solidFill>
                  <a:srgbClr val="054CA2"/>
                </a:solidFill>
                <a:latin typeface="Calibri (MS) Bold"/>
              </a:rPr>
              <a:t>PILOT V PRAZE</a:t>
            </a:r>
          </a:p>
        </p:txBody>
      </p:sp>
      <p:grpSp>
        <p:nvGrpSpPr>
          <p:cNvPr id="4" name="Group 4"/>
          <p:cNvGrpSpPr/>
          <p:nvPr/>
        </p:nvGrpSpPr>
        <p:grpSpPr>
          <a:xfrm>
            <a:off x="4437304" y="2270481"/>
            <a:ext cx="5746061" cy="5746038"/>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a:stretch>
            </a:blipFill>
          </p:spPr>
          <p:txBody>
            <a:bodyPr/>
            <a:lstStyle/>
            <a:p>
              <a:endParaRPr lang="cs-CZ"/>
            </a:p>
          </p:txBody>
        </p:sp>
      </p:grpSp>
      <p:grpSp>
        <p:nvGrpSpPr>
          <p:cNvPr id="6" name="Group 6"/>
          <p:cNvGrpSpPr/>
          <p:nvPr/>
        </p:nvGrpSpPr>
        <p:grpSpPr>
          <a:xfrm>
            <a:off x="-598851" y="2890477"/>
            <a:ext cx="5746061" cy="5746038"/>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t="-11586" b="-21713"/>
              </a:stretch>
            </a:blipFill>
          </p:spPr>
          <p:txBody>
            <a:bodyPr/>
            <a:lstStyle/>
            <a:p>
              <a:endParaRPr lang="cs-CZ"/>
            </a:p>
          </p:txBody>
        </p:sp>
      </p:grpSp>
      <p:grpSp>
        <p:nvGrpSpPr>
          <p:cNvPr id="8" name="Group 8"/>
          <p:cNvGrpSpPr/>
          <p:nvPr/>
        </p:nvGrpSpPr>
        <p:grpSpPr>
          <a:xfrm>
            <a:off x="8740259" y="4210127"/>
            <a:ext cx="5746061" cy="5746038"/>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16666" r="-16666"/>
              </a:stretch>
            </a:blipFill>
          </p:spPr>
          <p:txBody>
            <a:bodyPr/>
            <a:lstStyle/>
            <a:p>
              <a:endParaRPr lang="cs-CZ"/>
            </a:p>
          </p:txBody>
        </p:sp>
      </p:grpSp>
      <p:grpSp>
        <p:nvGrpSpPr>
          <p:cNvPr id="10" name="Group 10"/>
          <p:cNvGrpSpPr/>
          <p:nvPr/>
        </p:nvGrpSpPr>
        <p:grpSpPr>
          <a:xfrm>
            <a:off x="12541939" y="1557297"/>
            <a:ext cx="5746061" cy="5746038"/>
            <a:chOff x="0" y="0"/>
            <a:chExt cx="6350000" cy="6349975"/>
          </a:xfrm>
        </p:grpSpPr>
        <p:sp>
          <p:nvSpPr>
            <p:cNvPr id="11" name="Freeform 1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t="-110" b="-110"/>
              </a:stretch>
            </a:blipFill>
          </p:spPr>
          <p:txBody>
            <a:bodyPr/>
            <a:lstStyle/>
            <a:p>
              <a:endParaRPr lang="cs-CZ"/>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1091</TotalTime>
  <Words>2392</Words>
  <Application>Microsoft Macintosh PowerPoint</Application>
  <PresentationFormat>Vlastní</PresentationFormat>
  <Paragraphs>127</Paragraphs>
  <Slides>13</Slides>
  <Notes>10</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13</vt:i4>
      </vt:variant>
    </vt:vector>
  </HeadingPairs>
  <TitlesOfParts>
    <vt:vector size="23" baseType="lpstr">
      <vt:lpstr>Calibri (MS)</vt:lpstr>
      <vt:lpstr>League Spartan</vt:lpstr>
      <vt:lpstr>Montserrat</vt:lpstr>
      <vt:lpstr>Calibri</vt:lpstr>
      <vt:lpstr>IBM Plex Sans Bold</vt:lpstr>
      <vt:lpstr>Montserrat Heavy</vt:lpstr>
      <vt:lpstr>Calibri (MS) Bold</vt:lpstr>
      <vt:lpstr>IBM Plex Sans Condensed</vt:lpstr>
      <vt:lpstr>Arial</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URBIS_CZ_ParkedByMe</dc:title>
  <cp:lastModifiedBy>Ing. Pavel Chroust</cp:lastModifiedBy>
  <cp:revision>4</cp:revision>
  <dcterms:created xsi:type="dcterms:W3CDTF">2006-08-16T00:00:00Z</dcterms:created>
  <dcterms:modified xsi:type="dcterms:W3CDTF">2024-06-12T07:26:05Z</dcterms:modified>
  <dc:identifier>DAGFw-cAUN4</dc:identifier>
</cp:coreProperties>
</file>