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embeddedFontLst>
    <p:embeddedFont>
      <p:font typeface="Nunito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Lora"/>
      <p:regular r:id="rId32"/>
      <p:bold r:id="rId33"/>
      <p:italic r:id="rId34"/>
      <p:boldItalic r:id="rId35"/>
    </p:embeddedFont>
    <p:embeddedFont>
      <p:font typeface="Nunito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29398DE-C64B-4C09-88A8-C865C145CE2F}">
  <a:tblStyle styleId="{429398DE-C64B-4C09-88A8-C865C145CE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Nuni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-italic.fntdata"/><Relationship Id="rId25" Type="http://schemas.openxmlformats.org/officeDocument/2006/relationships/font" Target="fonts/Nunito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Nuni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5.xml"/><Relationship Id="rId33" Type="http://schemas.openxmlformats.org/officeDocument/2006/relationships/font" Target="fonts/Lora-bold.fntdata"/><Relationship Id="rId10" Type="http://schemas.openxmlformats.org/officeDocument/2006/relationships/slide" Target="slides/slide4.xml"/><Relationship Id="rId32" Type="http://schemas.openxmlformats.org/officeDocument/2006/relationships/font" Target="fonts/Lora-regular.fntdata"/><Relationship Id="rId13" Type="http://schemas.openxmlformats.org/officeDocument/2006/relationships/slide" Target="slides/slide7.xml"/><Relationship Id="rId35" Type="http://schemas.openxmlformats.org/officeDocument/2006/relationships/font" Target="fonts/Lora-boldItalic.fntdata"/><Relationship Id="rId12" Type="http://schemas.openxmlformats.org/officeDocument/2006/relationships/slide" Target="slides/slide6.xml"/><Relationship Id="rId34" Type="http://schemas.openxmlformats.org/officeDocument/2006/relationships/font" Target="fonts/Lora-italic.fntdata"/><Relationship Id="rId15" Type="http://schemas.openxmlformats.org/officeDocument/2006/relationships/slide" Target="slides/slide9.xml"/><Relationship Id="rId37" Type="http://schemas.openxmlformats.org/officeDocument/2006/relationships/font" Target="fonts/NunitoLight-bold.fntdata"/><Relationship Id="rId14" Type="http://schemas.openxmlformats.org/officeDocument/2006/relationships/slide" Target="slides/slide8.xml"/><Relationship Id="rId36" Type="http://schemas.openxmlformats.org/officeDocument/2006/relationships/font" Target="fonts/NunitoLight-regular.fntdata"/><Relationship Id="rId17" Type="http://schemas.openxmlformats.org/officeDocument/2006/relationships/slide" Target="slides/slide11.xml"/><Relationship Id="rId39" Type="http://schemas.openxmlformats.org/officeDocument/2006/relationships/font" Target="fonts/NunitoLight-boldItalic.fntdata"/><Relationship Id="rId16" Type="http://schemas.openxmlformats.org/officeDocument/2006/relationships/slide" Target="slides/slide10.xml"/><Relationship Id="rId38" Type="http://schemas.openxmlformats.org/officeDocument/2006/relationships/font" Target="fonts/NunitoLight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c58c9983f5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c58c9983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58c9983f5_0_8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c58c9983f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58c9983f5_0_9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c58c9983f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58c9983f5_0_16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58c9983f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58c9983f5_0_17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58c9983f5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58c9983f5_0_1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c58c9983f5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58c9983f5_0_1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c58c9983f5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c58c9983f5_0_1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c58c9983f5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58c9983f5_0_25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c58c9983f5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c58c9983f5_0_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2c58c9983f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c58c9983f5_0_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2c58c9983f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c58c9983f5_0_3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c58c9983f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c58c9983f5_0_4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c58c9983f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58c9983f5_0_5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58c9983f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c58c9983f5_0_6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c58c9983f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58c9983f5_0_6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c58c9983f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58c9983f5_0_7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58c9983f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 logo" type="title">
  <p:cSld name="TITLE">
    <p:bg>
      <p:bgPr>
        <a:gradFill>
          <a:gsLst>
            <a:gs pos="0">
              <a:srgbClr val="EEEEEE"/>
            </a:gs>
            <a:gs pos="100000">
              <a:srgbClr val="BBBBBB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0" y="2"/>
            <a:ext cx="9144000" cy="7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86775" y="736175"/>
            <a:ext cx="8554200" cy="54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ora"/>
              <a:buNone/>
              <a:defRPr sz="2800">
                <a:latin typeface="Lora"/>
                <a:ea typeface="Lora"/>
                <a:cs typeface="Lora"/>
                <a:sym typeface="L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111858"/>
            <a:ext cx="1828800" cy="736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/ Black logo">
  <p:cSld name="TITLE_1">
    <p:bg>
      <p:bgPr>
        <a:gradFill>
          <a:gsLst>
            <a:gs pos="0">
              <a:srgbClr val="FFFFEE"/>
            </a:gs>
            <a:gs pos="100000">
              <a:srgbClr val="BBFFBB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0" y="2"/>
            <a:ext cx="9144000" cy="7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sz="3600"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286775" y="736175"/>
            <a:ext cx="8554200" cy="54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ora"/>
              <a:buNone/>
              <a:defRPr sz="2800"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111858"/>
            <a:ext cx="1828800" cy="736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logo" type="secHead">
  <p:cSld name="SECTION_HEADER">
    <p:bg>
      <p:bgPr>
        <a:gradFill>
          <a:gsLst>
            <a:gs pos="0">
              <a:srgbClr val="444444"/>
            </a:gs>
            <a:gs pos="100000">
              <a:schemeClr val="dk1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0" y="0"/>
            <a:ext cx="9144000" cy="7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sz="3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110563"/>
            <a:ext cx="1828800" cy="738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3.weforum.org/docs/WEF_SAFc_Accounting_Guidelines_2022.pdf" TargetMode="External"/><Relationship Id="rId4" Type="http://schemas.openxmlformats.org/officeDocument/2006/relationships/hyperlink" Target="https://www.eea.europa.eu/data-and-maps/indicators/overview-of-the-electricity-production-3/assessment" TargetMode="External"/><Relationship Id="rId5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transportenvironment.org/wp-content/uploads/2021/07/2019_11_Analysis_CO2_footprint_lithium-ion_batteries.pdf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Relationship Id="rId4" Type="http://schemas.openxmlformats.org/officeDocument/2006/relationships/image" Target="../media/image16.jpg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cYYEC2YXM5OUg2EIHnwSYKcG_lTtM559/view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1566775" y="6265700"/>
            <a:ext cx="7577100" cy="5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Říčany 2024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ctrTitle"/>
          </p:nvPr>
        </p:nvSpPr>
        <p:spPr>
          <a:xfrm>
            <a:off x="0" y="2"/>
            <a:ext cx="9144000" cy="7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 Advantage</a:t>
            </a:r>
            <a:endParaRPr/>
          </a:p>
        </p:txBody>
      </p:sp>
      <p:sp>
        <p:nvSpPr>
          <p:cNvPr id="94" name="Google Shape;94;p15"/>
          <p:cNvSpPr txBox="1"/>
          <p:nvPr>
            <p:ph idx="1" type="subTitle"/>
          </p:nvPr>
        </p:nvSpPr>
        <p:spPr>
          <a:xfrm>
            <a:off x="364200" y="2350800"/>
            <a:ext cx="2794500" cy="2156400"/>
          </a:xfrm>
          <a:prstGeom prst="rect">
            <a:avLst/>
          </a:prstGeom>
          <a:solidFill>
            <a:srgbClr val="A4C2F4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5x more energy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 Light"/>
                <a:ea typeface="Nunito Light"/>
                <a:cs typeface="Nunito Light"/>
                <a:sym typeface="Nunito Light"/>
              </a:rPr>
              <a:t>Best batteries:</a:t>
            </a:r>
            <a:endParaRPr sz="1800"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230-280</a:t>
            </a:r>
            <a:r>
              <a:rPr lang="en" sz="1800">
                <a:latin typeface="Nunito Light"/>
                <a:ea typeface="Nunito Light"/>
                <a:cs typeface="Nunito Light"/>
                <a:sym typeface="Nunito Light"/>
              </a:rPr>
              <a:t> Wh/kg</a:t>
            </a:r>
            <a:r>
              <a:rPr baseline="30000" lang="en" sz="1800">
                <a:latin typeface="Nunito Light"/>
                <a:ea typeface="Nunito Light"/>
                <a:cs typeface="Nunito Light"/>
                <a:sym typeface="Nunito Light"/>
              </a:rPr>
              <a:t>1</a:t>
            </a:r>
            <a:endParaRPr baseline="30000" sz="1800"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 Light"/>
                <a:ea typeface="Nunito Light"/>
                <a:cs typeface="Nunito Light"/>
                <a:sym typeface="Nunito Light"/>
              </a:rPr>
              <a:t>Hybrid powertrain</a:t>
            </a:r>
            <a:endParaRPr sz="1800"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1360</a:t>
            </a:r>
            <a:r>
              <a:rPr lang="en" sz="1800">
                <a:latin typeface="Nunito Light"/>
                <a:ea typeface="Nunito Light"/>
                <a:cs typeface="Nunito Light"/>
                <a:sym typeface="Nunito Light"/>
              </a:rPr>
              <a:t> Wh/kg</a:t>
            </a:r>
            <a:r>
              <a:rPr baseline="30000" lang="en" sz="1800">
                <a:latin typeface="Nunito Light"/>
                <a:ea typeface="Nunito Light"/>
                <a:cs typeface="Nunito Light"/>
                <a:sym typeface="Nunito Light"/>
              </a:rPr>
              <a:t>2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322" y="1044125"/>
            <a:ext cx="6080928" cy="4769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1824925" y="6033375"/>
            <a:ext cx="71937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1. Wh/kg means specific energy - energy stored per mass.</a:t>
            </a:r>
            <a:br>
              <a:rPr i="1" lang="en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i="1" lang="en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2</a:t>
            </a:r>
            <a:r>
              <a:rPr b="1" i="1"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r>
              <a:rPr i="1" lang="en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Weights are an example of 225 kg turbogenerator producing 600 kWh in 2 hours from 216 kg of fuel</a:t>
            </a:r>
            <a:endParaRPr i="1" sz="12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And for comparison: Hydrogen is around 900 Wh/kg (total system weight, optimized for 2 hours)</a:t>
            </a:r>
            <a:br>
              <a:rPr i="1" lang="en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ctrTitle"/>
          </p:nvPr>
        </p:nvSpPr>
        <p:spPr>
          <a:xfrm>
            <a:off x="0" y="2"/>
            <a:ext cx="9144000" cy="7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Competitive Advantage: Range</a:t>
            </a:r>
            <a:endParaRPr/>
          </a:p>
        </p:txBody>
      </p:sp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50" y="5955925"/>
            <a:ext cx="91440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Comparison of usable range (with 30 min reserve)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088" y="769562"/>
            <a:ext cx="7091834" cy="531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ctrTitle"/>
          </p:nvPr>
        </p:nvSpPr>
        <p:spPr>
          <a:xfrm>
            <a:off x="0" y="0"/>
            <a:ext cx="8390400" cy="7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VIP interior</a:t>
            </a: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4432175" y="5903075"/>
            <a:ext cx="4613400" cy="400200"/>
          </a:xfrm>
          <a:prstGeom prst="rect">
            <a:avLst/>
          </a:prstGeom>
          <a:solidFill>
            <a:srgbClr val="070707">
              <a:alpha val="50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Interior made mainly from sustainable materials.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ctrTitle"/>
          </p:nvPr>
        </p:nvSpPr>
        <p:spPr>
          <a:xfrm>
            <a:off x="0" y="2"/>
            <a:ext cx="9144000" cy="7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Zuri R&amp;D is very money-efficient</a:t>
            </a:r>
            <a:endParaRPr/>
          </a:p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286775" y="1214700"/>
            <a:ext cx="4285200" cy="50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Zuri 2-seater demonstrator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$1.5M spent</a:t>
            </a:r>
            <a:br>
              <a:rPr lang="en" sz="1800"/>
            </a:br>
            <a:r>
              <a:rPr lang="en" sz="1800"/>
              <a:t>until first VTOL flight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Czech Republic: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Low costs, high talent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4715750" y="1214625"/>
            <a:ext cx="4285200" cy="50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Archer 2-seater demonstrator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$265M spent</a:t>
            </a:r>
            <a:br>
              <a:rPr lang="en" sz="1800"/>
            </a:br>
            <a:r>
              <a:rPr lang="en" sz="1800"/>
              <a:t>until first VTOL flight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Based in US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138" y="1703725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9975" y="1704488"/>
            <a:ext cx="2743200" cy="2055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0" y="0"/>
            <a:ext cx="9144000" cy="7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Sustainability</a:t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2766075" y="6328175"/>
            <a:ext cx="6117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Zuri has lower CO</a:t>
            </a:r>
            <a:r>
              <a:rPr baseline="-25000" lang="en" sz="1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r>
              <a:rPr lang="en" sz="1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 emissions than top eVTOLs</a:t>
            </a:r>
            <a:endParaRPr sz="1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ctrTitle"/>
          </p:nvPr>
        </p:nvSpPr>
        <p:spPr>
          <a:xfrm>
            <a:off x="0" y="2"/>
            <a:ext cx="9144000" cy="7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Sustainability: SAF</a:t>
            </a:r>
            <a:endParaRPr/>
          </a:p>
        </p:txBody>
      </p:sp>
      <p:sp>
        <p:nvSpPr>
          <p:cNvPr id="130" name="Google Shape;130;p20"/>
          <p:cNvSpPr txBox="1"/>
          <p:nvPr>
            <p:ph idx="1" type="subTitle"/>
          </p:nvPr>
        </p:nvSpPr>
        <p:spPr>
          <a:xfrm>
            <a:off x="286775" y="4981750"/>
            <a:ext cx="8554200" cy="10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can a </a:t>
            </a:r>
            <a:r>
              <a:rPr b="1" lang="en" sz="1800"/>
              <a:t>hybrid VTOL have lower emissions</a:t>
            </a:r>
            <a:r>
              <a:rPr lang="en" sz="1800"/>
              <a:t> than all-electric VTOL?!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There are 3 reasons, the main one is SAF - Sustainable Aviation Fuel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Using SAF in turbogenerator produces only 136 g CO</a:t>
            </a:r>
            <a:r>
              <a:rPr baseline="-25000" lang="en" sz="1400"/>
              <a:t>2</a:t>
            </a:r>
            <a:r>
              <a:rPr lang="en" sz="1400"/>
              <a:t> eq / kWh -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source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Recharging eVTOL from electricity grid produces 275 g CO</a:t>
            </a:r>
            <a:r>
              <a:rPr baseline="-25000" lang="en" sz="1400"/>
              <a:t>2</a:t>
            </a:r>
            <a:r>
              <a:rPr lang="en" sz="1400"/>
              <a:t> eq / kWh, twice as much! -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source</a:t>
            </a:r>
            <a:endParaRPr sz="1400"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74100"/>
            <a:ext cx="9143998" cy="410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ctrTitle"/>
          </p:nvPr>
        </p:nvSpPr>
        <p:spPr>
          <a:xfrm>
            <a:off x="0" y="2"/>
            <a:ext cx="9144000" cy="7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Sustainability: Batteries</a:t>
            </a:r>
            <a:endParaRPr/>
          </a:p>
        </p:txBody>
      </p:sp>
      <p:sp>
        <p:nvSpPr>
          <p:cNvPr id="137" name="Google Shape;137;p21"/>
          <p:cNvSpPr txBox="1"/>
          <p:nvPr>
            <p:ph idx="1" type="subTitle"/>
          </p:nvPr>
        </p:nvSpPr>
        <p:spPr>
          <a:xfrm>
            <a:off x="286775" y="956575"/>
            <a:ext cx="8554200" cy="5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Second reason: Smaller batteries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Nunito"/>
                <a:ea typeface="Nunito"/>
                <a:cs typeface="Nunito"/>
                <a:sym typeface="Nunito"/>
              </a:rPr>
              <a:t>	Zuri has 3x smaller batteries than eVTOL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Nunito"/>
                <a:ea typeface="Nunito"/>
                <a:cs typeface="Nunito"/>
                <a:sym typeface="Nunito"/>
              </a:rPr>
              <a:t>Battery lifecycle (manufacturing, recycling) has emissions: (</a:t>
            </a:r>
            <a:r>
              <a:rPr lang="en" sz="14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source</a:t>
            </a:r>
            <a:r>
              <a:rPr lang="en" sz="1400">
                <a:latin typeface="Nunito"/>
                <a:ea typeface="Nunito"/>
                <a:cs typeface="Nunito"/>
                <a:sym typeface="Nunito"/>
              </a:rPr>
              <a:t>)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Nunito"/>
                <a:ea typeface="Nunito"/>
                <a:cs typeface="Nunito"/>
                <a:sym typeface="Nunito"/>
              </a:rPr>
              <a:t>73 kg CO</a:t>
            </a:r>
            <a:r>
              <a:rPr baseline="-25000" lang="en" sz="1400"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n" sz="1400">
                <a:latin typeface="Nunito"/>
                <a:ea typeface="Nunito"/>
                <a:cs typeface="Nunito"/>
                <a:sym typeface="Nunito"/>
              </a:rPr>
              <a:t> eq / kWh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Third reason: Longer flights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	</a:t>
            </a:r>
            <a:r>
              <a:rPr lang="en" sz="1400">
                <a:latin typeface="Nunito"/>
                <a:ea typeface="Nunito"/>
                <a:cs typeface="Nunito"/>
                <a:sym typeface="Nunito"/>
              </a:rPr>
              <a:t>Zuri flies 500-700 km compared to 50-100 km for eVTOL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Nunito"/>
                <a:ea typeface="Nunito"/>
                <a:cs typeface="Nunito"/>
                <a:sym typeface="Nunito"/>
              </a:rPr>
              <a:t>	Generally, one flight means one battery lifecycle.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Nunito"/>
                <a:ea typeface="Nunito"/>
                <a:cs typeface="Nunito"/>
                <a:sym typeface="Nunito"/>
              </a:rPr>
              <a:t>	So our battery lasts for 10x longer distance before it needs to be replaced.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500" y="2170775"/>
            <a:ext cx="6203674" cy="14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0" y="0"/>
            <a:ext cx="9144000" cy="7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Executive summary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4" name="Google Shape;144;p22"/>
          <p:cNvSpPr txBox="1"/>
          <p:nvPr>
            <p:ph idx="1" type="subTitle"/>
          </p:nvPr>
        </p:nvSpPr>
        <p:spPr>
          <a:xfrm>
            <a:off x="1807725" y="5047425"/>
            <a:ext cx="7336500" cy="18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V</a:t>
            </a:r>
            <a:r>
              <a:rPr b="1"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TOL</a:t>
            </a:r>
            <a:r>
              <a:rPr b="1" lang="en" sz="1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for regional travel</a:t>
            </a:r>
            <a:r>
              <a:rPr lang="en" sz="1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= no need for airports</a:t>
            </a:r>
            <a:endParaRPr sz="1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It’s hybrid = </a:t>
            </a:r>
            <a:r>
              <a:rPr b="1" lang="en" sz="1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7x longer usable range</a:t>
            </a:r>
            <a:r>
              <a:rPr lang="en" sz="1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than all-electric eVTOLs, low emissions</a:t>
            </a:r>
            <a:endParaRPr sz="1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3x cheaper to purchase and operate</a:t>
            </a:r>
            <a:r>
              <a:rPr lang="en" sz="1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than comparable helicopters</a:t>
            </a:r>
            <a:endParaRPr sz="1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b="1" lang="en" sz="1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xtremely money-efficient </a:t>
            </a:r>
            <a:r>
              <a:rPr lang="en" sz="1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- just $1.5M to build and fly large demonstrator</a:t>
            </a:r>
            <a:endParaRPr sz="1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Huge market</a:t>
            </a:r>
            <a:r>
              <a:rPr lang="en" sz="1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- $590B in 2035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0" y="0"/>
            <a:ext cx="9144000" cy="7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Problems in Mid-range Tra</a:t>
            </a:r>
            <a:r>
              <a:rPr lang="en"/>
              <a:t>vel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Google Shape;33;p7"/>
          <p:cNvSpPr txBox="1"/>
          <p:nvPr>
            <p:ph idx="1" type="subTitle"/>
          </p:nvPr>
        </p:nvSpPr>
        <p:spPr>
          <a:xfrm>
            <a:off x="533750" y="3276600"/>
            <a:ext cx="2788500" cy="27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Requires airport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Slow to takeoff</a:t>
            </a:r>
            <a:b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(2h spent on getting to airport, going through checks, onboarding, waiting on runway)</a:t>
            </a:r>
            <a:b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Emissions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Not on-demand.</a:t>
            </a:r>
            <a:b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" name="Google Shape;34;p7"/>
          <p:cNvSpPr txBox="1"/>
          <p:nvPr>
            <p:ph idx="2" type="subTitle"/>
          </p:nvPr>
        </p:nvSpPr>
        <p:spPr>
          <a:xfrm>
            <a:off x="3399900" y="3276600"/>
            <a:ext cx="3023100" cy="28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Expensive</a:t>
            </a:r>
            <a:b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Noisy</a:t>
            </a:r>
            <a:b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Emissions.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" name="Google Shape;35;p7"/>
          <p:cNvSpPr txBox="1"/>
          <p:nvPr>
            <p:ph idx="3" type="subTitle"/>
          </p:nvPr>
        </p:nvSpPr>
        <p:spPr>
          <a:xfrm>
            <a:off x="6266050" y="3276600"/>
            <a:ext cx="28782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Traffic jams</a:t>
            </a:r>
            <a:b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Slow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Can’t cross water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6050" y="932400"/>
            <a:ext cx="2344200" cy="23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9900" y="932400"/>
            <a:ext cx="2344199" cy="234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750" y="932400"/>
            <a:ext cx="2344200" cy="23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ctrTitle"/>
          </p:nvPr>
        </p:nvSpPr>
        <p:spPr>
          <a:xfrm>
            <a:off x="0" y="2"/>
            <a:ext cx="9144000" cy="7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Zuri</a:t>
            </a:r>
            <a:endParaRPr/>
          </a:p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1045150" y="4768475"/>
            <a:ext cx="3404100" cy="14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700 km range			</a:t>
            </a:r>
            <a:br>
              <a:rPr lang="en" sz="2400">
                <a:latin typeface="Nunito"/>
                <a:ea typeface="Nunito"/>
                <a:cs typeface="Nunito"/>
                <a:sym typeface="Nunito"/>
              </a:rPr>
            </a:br>
            <a:r>
              <a:rPr lang="en" sz="1400">
                <a:latin typeface="Nunito"/>
                <a:ea typeface="Nunito"/>
                <a:cs typeface="Nunito"/>
                <a:sym typeface="Nunito"/>
              </a:rPr>
              <a:t>with 30 min reserve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7x more than eVTOLs</a:t>
            </a:r>
            <a:endParaRPr i="1" sz="14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" name="Google Shape;45;p8" title="animation1_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5150" y="736175"/>
            <a:ext cx="6820325" cy="3992174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" name="Google Shape;46;p8"/>
          <p:cNvSpPr txBox="1"/>
          <p:nvPr/>
        </p:nvSpPr>
        <p:spPr>
          <a:xfrm>
            <a:off x="4079375" y="4728350"/>
            <a:ext cx="3786300" cy="14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300-350 km/h</a:t>
            </a:r>
            <a:endParaRPr sz="24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cruise speed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i="1" lang="en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Faster than helicopters or eVTOLs</a:t>
            </a:r>
            <a:endParaRPr i="1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0" y="0"/>
            <a:ext cx="9144000" cy="7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Largescale Zuri: Flight tested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" name="Google Shape;52;p9"/>
          <p:cNvSpPr txBox="1"/>
          <p:nvPr/>
        </p:nvSpPr>
        <p:spPr>
          <a:xfrm>
            <a:off x="3488800" y="5368500"/>
            <a:ext cx="5452200" cy="14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11-meter wingspan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Thoroughly flight tested in VTOL mode since summer 2021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0" y="0"/>
            <a:ext cx="9144000" cy="7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Scaled model: Transition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" name="Google Shape;58;p10"/>
          <p:cNvSpPr txBox="1"/>
          <p:nvPr/>
        </p:nvSpPr>
        <p:spPr>
          <a:xfrm>
            <a:off x="4148675" y="5437350"/>
            <a:ext cx="4818300" cy="14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Scaled model with tiltrotors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Tested in vertical, transition and horizontal mode.</a:t>
            </a:r>
            <a:b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Throughout Zuri history, we tested 10+ scaled models.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ctrTitle"/>
          </p:nvPr>
        </p:nvSpPr>
        <p:spPr>
          <a:xfrm>
            <a:off x="0" y="-2"/>
            <a:ext cx="9144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Main business case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Passengers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4" name="Google Shape;64;p11"/>
          <p:cNvSpPr txBox="1"/>
          <p:nvPr/>
        </p:nvSpPr>
        <p:spPr>
          <a:xfrm>
            <a:off x="5215225" y="5363475"/>
            <a:ext cx="3830100" cy="400200"/>
          </a:xfrm>
          <a:prstGeom prst="rect">
            <a:avLst/>
          </a:prstGeom>
          <a:solidFill>
            <a:srgbClr val="070707">
              <a:alpha val="50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 pilot, 4 passengers (or 5 in family interior)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" name="Google Shape;65;p11"/>
          <p:cNvSpPr txBox="1"/>
          <p:nvPr/>
        </p:nvSpPr>
        <p:spPr>
          <a:xfrm>
            <a:off x="4432175" y="5903075"/>
            <a:ext cx="4613400" cy="615600"/>
          </a:xfrm>
          <a:prstGeom prst="rect">
            <a:avLst/>
          </a:prstGeom>
          <a:solidFill>
            <a:srgbClr val="070707">
              <a:alpha val="50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Passenger Air Transport is $900 </a:t>
            </a:r>
            <a:r>
              <a:rPr b="1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billion</a:t>
            </a: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market today.</a:t>
            </a:r>
            <a:b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Zuri targets its regional, premium part.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ctrTitle"/>
          </p:nvPr>
        </p:nvSpPr>
        <p:spPr>
          <a:xfrm>
            <a:off x="0" y="-2"/>
            <a:ext cx="9144000" cy="13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Second business case</a:t>
            </a:r>
            <a:br>
              <a:rPr lang="en"/>
            </a:br>
            <a:r>
              <a:rPr lang="en"/>
              <a:t>Cargo</a:t>
            </a:r>
            <a:endParaRPr/>
          </a:p>
        </p:txBody>
      </p:sp>
      <p:sp>
        <p:nvSpPr>
          <p:cNvPr id="71" name="Google Shape;71;p12"/>
          <p:cNvSpPr txBox="1"/>
          <p:nvPr/>
        </p:nvSpPr>
        <p:spPr>
          <a:xfrm>
            <a:off x="247100" y="1061100"/>
            <a:ext cx="2782500" cy="831300"/>
          </a:xfrm>
          <a:prstGeom prst="rect">
            <a:avLst/>
          </a:prstGeom>
          <a:solidFill>
            <a:srgbClr val="070707">
              <a:alpha val="50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Fits 2 standardized euro-pallets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Large doors</a:t>
            </a:r>
            <a:b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330 kg payload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" name="Google Shape;72;p12"/>
          <p:cNvSpPr txBox="1"/>
          <p:nvPr/>
        </p:nvSpPr>
        <p:spPr>
          <a:xfrm>
            <a:off x="4432175" y="5903075"/>
            <a:ext cx="4613400" cy="615600"/>
          </a:xfrm>
          <a:prstGeom prst="rect">
            <a:avLst/>
          </a:prstGeom>
          <a:solidFill>
            <a:srgbClr val="070707">
              <a:alpha val="50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Cargo Air Transport is $200 </a:t>
            </a:r>
            <a:r>
              <a:rPr b="1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billion</a:t>
            </a: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market today.</a:t>
            </a:r>
            <a:b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Again, Zuri targets its regional, on-demand part.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0" y="0"/>
            <a:ext cx="9144000" cy="10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Third business case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Medivac / Search&amp;Rescue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5418575" y="5156950"/>
            <a:ext cx="3626700" cy="400200"/>
          </a:xfrm>
          <a:prstGeom prst="rect">
            <a:avLst/>
          </a:prstGeom>
          <a:solidFill>
            <a:srgbClr val="070707">
              <a:alpha val="50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Faster and much quieter than helicopters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5456150" y="5688000"/>
            <a:ext cx="3589200" cy="831300"/>
          </a:xfrm>
          <a:prstGeom prst="rect">
            <a:avLst/>
          </a:prstGeom>
          <a:solidFill>
            <a:srgbClr val="070707">
              <a:alpha val="50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Note: These are not different aircraft.</a:t>
            </a:r>
            <a:b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They are interior variants.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Customer can switch between them.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ctrTitle"/>
          </p:nvPr>
        </p:nvSpPr>
        <p:spPr>
          <a:xfrm>
            <a:off x="0" y="2"/>
            <a:ext cx="9144000" cy="7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Competition</a:t>
            </a:r>
            <a:endParaRPr/>
          </a:p>
        </p:txBody>
      </p:sp>
      <p:graphicFrame>
        <p:nvGraphicFramePr>
          <p:cNvPr id="85" name="Google Shape;85;p14"/>
          <p:cNvGraphicFramePr/>
          <p:nvPr/>
        </p:nvGraphicFramePr>
        <p:xfrm>
          <a:off x="2191575" y="2363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{429398DE-C64B-4C09-88A8-C865C145CE2F}</a:tableStyleId>
              </a:tblPr>
              <a:tblGrid>
                <a:gridCol w="2059025"/>
                <a:gridCol w="2059025"/>
                <a:gridCol w="20590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eVTOLs</a:t>
                      </a:r>
                      <a:endParaRPr b="1" sz="1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Joby, Lilium, Archer,...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Zuri</a:t>
                      </a:r>
                      <a:endParaRPr b="1" sz="1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 hybrid VTOL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Helicopter</a:t>
                      </a:r>
                      <a:endParaRPr b="1" sz="1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Airbus H135 as example</a:t>
                      </a:r>
                      <a:endParaRPr sz="12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100-250 km</a:t>
                      </a:r>
                      <a:endParaRPr sz="1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900 km</a:t>
                      </a:r>
                      <a:endParaRPr sz="1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620 km</a:t>
                      </a:r>
                      <a:endParaRPr sz="18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30-100 km</a:t>
                      </a:r>
                      <a:endParaRPr sz="1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700 km</a:t>
                      </a:r>
                      <a:endParaRPr sz="1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500 km</a:t>
                      </a:r>
                      <a:endParaRPr sz="18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240-300 km/h</a:t>
                      </a:r>
                      <a:endParaRPr sz="1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350 km/h</a:t>
                      </a:r>
                      <a:endParaRPr sz="1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250 km/h</a:t>
                      </a:r>
                      <a:endParaRPr sz="18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86" name="Google Shape;86;p14"/>
          <p:cNvSpPr txBox="1"/>
          <p:nvPr/>
        </p:nvSpPr>
        <p:spPr>
          <a:xfrm>
            <a:off x="224700" y="3003325"/>
            <a:ext cx="20961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Range, absolute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 txBox="1"/>
          <p:nvPr/>
        </p:nvSpPr>
        <p:spPr>
          <a:xfrm>
            <a:off x="224700" y="3460475"/>
            <a:ext cx="20961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Range, 30 min reserve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224700" y="3917625"/>
            <a:ext cx="20961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Top speed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