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6" r:id="rId9"/>
    <p:sldId id="267" r:id="rId10"/>
    <p:sldId id="263" r:id="rId11"/>
    <p:sldId id="264" r:id="rId12"/>
    <p:sldId id="265" r:id="rId13"/>
    <p:sldId id="268" r:id="rId14"/>
    <p:sldId id="269" r:id="rId15"/>
    <p:sldId id="270"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8621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0:00–0:30</a:t>
            </a:r>
          </a:p>
          <a:p>
            <a:endParaRPr/>
          </a:p>
          <a:p>
            <a:r>
              <a:t>Dobrý den, představím naši zkušenost s implementací RPA na úřadě. Začnu krátkým obecným rámcem: proč má robotická automatizace ve veřejné správě smysl a kde naopak smysl nemá. Potom ukážu, jak jsme vybírali procesy, co jsme skutečně implementovali a detailněji se zastavím u procesu Spisová služba – včetně technologie, dokumentace a reálné úspory. Cílem není ukázat technologii jako samoúčel, ale praktický postup, který může převzít i jiný úřad.</a:t>
            </a:r>
          </a:p>
          <a:p>
            <a:endParaRPr/>
          </a:p>
          <a:p>
            <a:r>
              <a:t>Zdroje k ověření čísel a kontextu: pozvánka Future City Tech 2026; interní podklady RPA ÚMOb Ostrava-Jih.</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0:30–1:10</a:t>
            </a:r>
          </a:p>
          <a:p>
            <a:endParaRPr/>
          </a:p>
          <a:p>
            <a:r>
              <a:t>Na začátku jsme si museli vyjasnit, co od RPA čekat. Robot umí velmi dobře převzít rutinní kroky v existujících aplikacích. Nemění ale špatný proces na dobrý proces. Pokud chybí jasná pravidla nebo kvalitní vstupy, robot problém pouze zrychlí a znásobí. Pro veřejnou správu je proto zásadní bezpečný návrh: robot má zpracovávat standardní případy a výjimky předávat člověku.</a:t>
            </a:r>
          </a:p>
          <a:p>
            <a:endParaRPr/>
          </a:p>
          <a:p>
            <a:r>
              <a:t>Zdroje k ověření čísel a kontextu: obecná metodika RPA a interní zkušenost z projektu.</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1:10–1:50</a:t>
            </a:r>
          </a:p>
          <a:p>
            <a:endParaRPr/>
          </a:p>
          <a:p>
            <a:r>
              <a:t>Vstupem nebyl jeden konkrétní nápad, ale portfolio procesů. Celkem bylo nominováno 29 procesů. Z nich 26 prošlo analýzou a 16 bylo vyhodnoceno jako vhodných k automatizaci. Do pilotní realizace se dostalo pět procesů. Důležité je, že výběr nebyl jen podle toho, zda robot něco technicky zvládne. Vybírali jsme podle přínosu, proveditelnosti a rizika.</a:t>
            </a:r>
          </a:p>
          <a:p>
            <a:endParaRPr/>
          </a:p>
          <a:p>
            <a:r>
              <a:t>Zdroje k ověření čísel a kontextu: souhrn RPA analýzy ÚMOb Ostrava-Jih 2024 a projektová dokumentace pilotních procesů.</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1:50–2:20</a:t>
            </a:r>
          </a:p>
          <a:p>
            <a:endParaRPr/>
          </a:p>
          <a:p>
            <a:r>
              <a:t>Tady je důležitá manažerská lekce. Největší přínos nebyl rozložen rovnoměrně. Několik procesů mělo výrazně vyšší očekávanou úsporu než ostatní. Zároveň to ale neznamená, že se má automaticky realizovat jen první čtveřice podle hodin. Potřebujeme zohlednit i cenu implementace, riziko, práci s osobními údaji a stabilitu cílového systému.</a:t>
            </a:r>
          </a:p>
          <a:p>
            <a:endParaRPr/>
          </a:p>
          <a:p>
            <a:r>
              <a:t>Zdroje k ověření čísel a kontextu: souhrn RPA analýzy ÚMOb Ostrava-Jih 2024.</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2:20–3:00</a:t>
            </a:r>
          </a:p>
          <a:p>
            <a:endParaRPr/>
          </a:p>
          <a:p>
            <a:r>
              <a:t>Teď už konkrétně ke spisové službě. Tento proces měl z analýzy očekávaný benefit 252 hodin ročně. Byl akceptován jako základní implementace za 75 tisíc korun bez DPH. Později bylo doplněno rozšíření statistik za 7,5 tisíce bez DPH – a právě díky němu dnes můžeme ukázat reálná čísla.</a:t>
            </a:r>
          </a:p>
          <a:p>
            <a:endParaRPr/>
          </a:p>
          <a:p>
            <a:r>
              <a:t>Zdroje k ověření čísel a kontextu: souhrn RPA analýzy; akceptační dokumentace procesu P17; projektová dokumentace PDD/SDD Spisová služba.</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3:00–3:40</a:t>
            </a:r>
          </a:p>
          <a:p>
            <a:endParaRPr/>
          </a:p>
          <a:p>
            <a:r>
              <a:t>Postup odpovídá PDD verze 1.1. Robot se přihlásí do E-Spisu, ve výpravně vyfiltruje interní elektronickou poštu k převzetí a načte si seznam položek – jednu kopii úplnou a druhou bez duplicit, tedy bez opakované kombinace čísla jednacího a subjektu. Pak hromadně předá všechny položky k distribuci s distributorem Česká pošta a potvrdí vypravení. Teprve v podatelně pracuje po jednotlivých položkách: vyhledá ČJ a subjekt, zkontroluje organizační jednotku adresáta proti whitelistu a položku zaeviduje. U duplicit zaeviduje jen první, zbytek nechá člověku. Na konci pošle report.</a:t>
            </a:r>
          </a:p>
          <a:p>
            <a:endParaRPr/>
          </a:p>
          <a:p>
            <a:r>
              <a:t>Zdroje k ověření: PDD Spisová služba v1.1, kapitoly 2.4 a 2.5, tabulka chyb v kapitole reporting.</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3:40–4:20</a:t>
            </a:r>
          </a:p>
          <a:p>
            <a:endParaRPr/>
          </a:p>
          <a:p>
            <a:r>
              <a:t>Architektura podle SDD. Orchestrator řeší plánování a logování – robot se spouští každou hodinu v pracovní dny od 7 do 17. Práci dělá unattended robot na produkční stanici Robot1; nasazený je balíček REF_Spisova_Sluzba ve verzi 1.0.28 a nastavení, například seznam povolených organizačních jednotek, čte z konfiguračního souboru. Výsledek jde jako excelový report e-mailem a zároveň do logu v Orchestratoru. Výjimky robot neřeší: položka zůstane v podatelně, v reportu je označená stavem VÝJIMKA a člověk ji dořeší ručně.</a:t>
            </a:r>
          </a:p>
          <a:p>
            <a:endParaRPr/>
          </a:p>
          <a:p>
            <a:r>
              <a:t>Zdroje k ověření: SDD Spisová služba – detaily automatizace, runtime a balíčky; PDD v1.1 – reporting.</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4:20–4:55</a:t>
            </a:r>
          </a:p>
          <a:p>
            <a:endParaRPr/>
          </a:p>
          <a:p>
            <a:r>
              <a:t>Krátce k technologii. Použili jsme standardní platformu UiPath. Dodavatel vyvíjel ve Studiu verze 2024.10.6 na samostatné vývojové stanici proti školicímu E-Spisu, řešení stojí na šabloně REFramework. Orchestrator plánuje a loguje běhy – robot se spouští každou hodinu v pracovní dny od 7 do 17. Samotnou práci dělá unattended robot na produkční stanici Robot1, přihlašovací údaje má uložené ve Správci pověření. Parametry jako seznam povolených organizačních jednotek jsou v konfiguračním souboru, takže je lze měnit bez přeprogramování. Robot pracuje v uživatelském rozhraní – je to rychlé, ale při změně obrazovek je potřeba ho upravit. Proto navazuje téma dokumentace.</a:t>
            </a:r>
          </a:p>
          <a:p>
            <a:endParaRPr/>
          </a:p>
          <a:p>
            <a:r>
              <a:t>Zdroje k ověření: SDD Spisová služba (detaily automatizace, runtime, projekt); PDD v1.1 (whitelist OJ v config.xlsx).</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4:55–5:45</a:t>
            </a:r>
          </a:p>
          <a:p>
            <a:endParaRPr/>
          </a:p>
          <a:p>
            <a:r>
              <a:t>Tohle považuji za jedno z hlavních poučení. U každého robota trváme na dvou dokumentech. PDD – Process Definition Document – popisuje proces z pohledu úřadu: jednotlivé kroky, vstupy a výstupy, pravidla a hlavně výjimky, tedy co robot řešit nesmí. Vzniká ve spolupráci analytika dodavatele a odborníka z úřadu. SDD – Solution Design Document – je technický návrh od dodavatele: architektura, konfigurace, ošetření chyb, plánování, logování a postup při incidentu. Proč je to nutné? Bez PDD nemáme proti čemu dílo akceptovat. Bez SDD jsme závislí na jednom dodavateli a při změně E-Spisu nevíme, co upravit. A obojí slouží jako auditní stopa. U spisové služby máme PDD ve verzi 1.1 z dubna 2025, která doplnila kontrolu duplicit a organizačních jednotek, a SDD s architekturou, prostředím a plánem spouštění. Doporučení pro ostatní: chtějte PDD a SDD už v zadávací dokumentaci jako podmínku akceptace.</a:t>
            </a:r>
          </a:p>
          <a:p>
            <a:endParaRPr/>
          </a:p>
          <a:p>
            <a:r>
              <a:t>Zdroje k ověření: PDD_SpisovaSluzba_v1.1, SDD_spisovaSluzba, akceptační protokoly P17.</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5:45–6:45</a:t>
            </a:r>
          </a:p>
          <a:p>
            <a:endParaRPr/>
          </a:p>
          <a:p>
            <a:r>
              <a:t>Tady už nemluvíme jen o odhadu z analýzy. Od 15. října 2025 do 2. září 2026 prošlo procesem přes 5 000 interních zpráv a 4 831 z nich robot zpracoval automaticky – to je zhruba 93 procent. Když počítáme přibližně 3 minuty ruční práce na jednu zprávu, dostaneme 14 493 minut, tedy asi 242 hodin. To je víc než 30 osmihodinových pracovních dnů. V ročním přepočtu je to kolem 270 hodin, tedy o něco víc, než předpokládala úvodní analýza. Zdůrazňuji, že jde o jediný z pěti pilotních robotů – celková úspora za všech pět je výrazně vyšší. Tři minuty jsou náš odhad ruční pracnosti, počty zpráv jsou z provozní statistiky robota.</a:t>
            </a:r>
          </a:p>
          <a:p>
            <a:endParaRPr/>
          </a:p>
          <a:p>
            <a:r>
              <a:t>Zdroje k ověření čísel a kontextu: provozní statistika P17 (Statistika_SpS.xlsx); souhrn RPA analýzy.</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6:45–7:35</a:t>
            </a:r>
          </a:p>
          <a:p>
            <a:endParaRPr/>
          </a:p>
          <a:p>
            <a:r>
              <a:t>Na závěr bych zdůraznil pět doporučení. První: začít portfoliem, ale nerealizovat vše najednou. Druhé: robotizovat až stabilní proces. Třetí: měřit skutečný provoz od prvního dne. Čtvrté: řešit provozní disciplínu – verzování, konfiguraci, správu přístupů a předání know-how. A páté: počítat se změnami informačních systémů, protože právě ty mohou zkrátit životnost automatizace nebo vyvolat další náklady.</a:t>
            </a:r>
          </a:p>
          <a:p>
            <a:endParaRPr/>
          </a:p>
          <a:p>
            <a:r>
              <a:t>Zdroje k ověření čísel a kontextu: interní poučení z implementace RPA ÚMOb Ostrava-Jih.</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7:35–8:00</a:t>
            </a:r>
          </a:p>
          <a:p>
            <a:endParaRPr/>
          </a:p>
          <a:p>
            <a:r>
              <a:t>Děkuji za pozornost. Rád odpovím na vaše dotazy – ať už k výběru procesů, k provozu robota, nebo k tomu, jak jsme počítali úsporu.</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Příloha – pro dotazy</a:t>
            </a:r>
          </a:p>
          <a:p>
            <a:endParaRPr/>
          </a:p>
          <a:p>
            <a:r>
              <a:t>Vlevo je procesní mapa ručního postupu z PDD: referent šel zprávu po zprávě – vyfiltroval, předal k distribuci, vybral Českou poštu, potvrdil vypravení a zaevidoval, a pak znovu. Vpravo je zjednodušená automatizovaná mapa z aktualizovaného PDD. Robot nejdřív načte konfiguraci a přihlásí se, výpravnu zpracuje hromadně a teprve v podatelně jde po jednotlivých položkách s kontrolou duplicit a organizačních jednotek. Tyto kontroly původní zadání neobsahovalo – doplnily se v PDD verze 1.1 v dubnu 2025.</a:t>
            </a:r>
          </a:p>
          <a:p>
            <a:endParaRPr/>
          </a:p>
          <a:p>
            <a:r>
              <a:t>Zdroj: PDD Spisová služba v1.1, kapitoly 2.3 a 2.4.</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Příloha – pro dotazy</a:t>
            </a:r>
          </a:p>
          <a:p>
            <a:endParaRPr/>
          </a:p>
          <a:p>
            <a:r>
              <a:t>Takhle vypadá práce robota přímo v E-Spisu, snímky jsou z PDD. Nahoře výpravna: robot otevře K převzetí, ve sloupci Zacházení nastaví Interní elektronické a přes tlačítko Oběh položky předá k distribuci a potvrdí vypravení. Dole podatelna: v Interním podání vyhledá položku podle čísla jednacího a subjektu, zkontroluje organizační jednotku adresáta a zaeviduje ji. Robot tedy nepracuje nijak skrytě – kliká na stejná místa jako referent, jen rychleji a bez přestávky.</a:t>
            </a:r>
          </a:p>
          <a:p>
            <a:endParaRPr/>
          </a:p>
          <a:p>
            <a:r>
              <a:t>Zdroj: PDD Spisová služba v1.1, kapitola 2.5 (snímky obrazovky, osobní údaje anonymizovány).</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Příloha – pro dotazy</a:t>
            </a:r>
          </a:p>
          <a:p>
            <a:endParaRPr/>
          </a:p>
          <a:p>
            <a:r>
              <a:t>PDD definuje čtyři hlášky, které robot zapisuje do reportu. Dvě se týkají duplicit – robot zaeviduje první položku a zbytek nechá ruční kontrole. Dvě se týkají organizační jednotky adresáta – když chybí nebo není na seznamu povolených, robot položku vůbec nezaeviduje a nechá ji v podatelně. Ve sloupci stav pak člověk vidí, co proběhlo v pořádku a kde je výjimka. Díky tomu referent neřeší celou poštu, jen to, co robot výslovně označil.</a:t>
            </a:r>
          </a:p>
          <a:p>
            <a:endParaRPr/>
          </a:p>
          <a:p>
            <a:r>
              <a:t>Zdroj: PDD Spisová služba v1.1, kapitola Reporting – popis chyb, výjimek a stavů.</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3B52"/>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73B52"/>
          </a:solidFill>
          <a:ln w="12700">
            <a:solidFill>
              <a:srgbClr val="073B52">
                <a:alpha val="0"/>
              </a:srgbClr>
            </a:solidFill>
            <a:prstDash val="solid"/>
          </a:ln>
        </p:spPr>
        <p:txBody>
          <a:bodyPr/>
          <a:lstStyle/>
          <a:p>
            <a:endParaRPr lang="cs-CZ"/>
          </a:p>
        </p:txBody>
      </p:sp>
      <p:sp>
        <p:nvSpPr>
          <p:cNvPr id="3" name="Shape 1"/>
          <p:cNvSpPr/>
          <p:nvPr/>
        </p:nvSpPr>
        <p:spPr>
          <a:xfrm>
            <a:off x="0" y="0"/>
            <a:ext cx="12191695" cy="6858000"/>
          </a:xfrm>
          <a:prstGeom prst="rect">
            <a:avLst/>
          </a:prstGeom>
          <a:solidFill>
            <a:srgbClr val="073B52">
              <a:alpha val="92000"/>
            </a:srgbClr>
          </a:solidFill>
          <a:ln w="12700">
            <a:solidFill>
              <a:srgbClr val="073B52">
                <a:alpha val="0"/>
              </a:srgbClr>
            </a:solidFill>
            <a:prstDash val="solid"/>
          </a:ln>
        </p:spPr>
        <p:txBody>
          <a:bodyPr/>
          <a:lstStyle/>
          <a:p>
            <a:endParaRPr lang="cs-CZ"/>
          </a:p>
        </p:txBody>
      </p:sp>
      <p:sp>
        <p:nvSpPr>
          <p:cNvPr id="6" name="Text 4"/>
          <p:cNvSpPr/>
          <p:nvPr/>
        </p:nvSpPr>
        <p:spPr>
          <a:xfrm>
            <a:off x="685800" y="1234440"/>
            <a:ext cx="6675120" cy="1143000"/>
          </a:xfrm>
          <a:prstGeom prst="rect">
            <a:avLst/>
          </a:prstGeom>
          <a:noFill/>
          <a:ln/>
        </p:spPr>
        <p:txBody>
          <a:bodyPr wrap="square" lIns="0" tIns="0" rIns="0" bIns="0" rtlCol="0" anchor="ctr"/>
          <a:lstStyle/>
          <a:p>
            <a:pPr marL="0" indent="0">
              <a:buNone/>
            </a:pPr>
            <a:r>
              <a:rPr lang="en-US" sz="3800" b="1" dirty="0">
                <a:solidFill>
                  <a:srgbClr val="FFFFFF"/>
                </a:solidFill>
                <a:latin typeface="Arial" pitchFamily="34" charset="0"/>
                <a:ea typeface="Arial" pitchFamily="34" charset="-122"/>
                <a:cs typeface="Arial" pitchFamily="34" charset="-120"/>
              </a:rPr>
              <a:t>Implementace RPA</a:t>
            </a:r>
            <a:endParaRPr lang="en-US" sz="3800" dirty="0"/>
          </a:p>
          <a:p>
            <a:pPr marL="0" indent="0">
              <a:buNone/>
            </a:pPr>
            <a:r>
              <a:rPr lang="en-US" sz="3800" b="1" dirty="0">
                <a:solidFill>
                  <a:srgbClr val="FFFFFF"/>
                </a:solidFill>
                <a:latin typeface="Arial" pitchFamily="34" charset="0"/>
                <a:ea typeface="Arial" pitchFamily="34" charset="-122"/>
                <a:cs typeface="Arial" pitchFamily="34" charset="-120"/>
              </a:rPr>
              <a:t>na úřadě</a:t>
            </a:r>
            <a:endParaRPr lang="en-US" sz="3800" dirty="0"/>
          </a:p>
        </p:txBody>
      </p:sp>
      <p:sp>
        <p:nvSpPr>
          <p:cNvPr id="7" name="Text 5"/>
          <p:cNvSpPr/>
          <p:nvPr/>
        </p:nvSpPr>
        <p:spPr>
          <a:xfrm>
            <a:off x="713232" y="2606040"/>
            <a:ext cx="6583680" cy="384048"/>
          </a:xfrm>
          <a:prstGeom prst="rect">
            <a:avLst/>
          </a:prstGeom>
          <a:noFill/>
          <a:ln/>
        </p:spPr>
        <p:txBody>
          <a:bodyPr wrap="square" lIns="0" tIns="0" rIns="0" bIns="0" rtlCol="0" anchor="ctr"/>
          <a:lstStyle/>
          <a:p>
            <a:pPr marL="0" indent="0">
              <a:buNone/>
            </a:pPr>
            <a:r>
              <a:rPr lang="en-US" sz="1500" dirty="0">
                <a:solidFill>
                  <a:srgbClr val="EAF8F6"/>
                </a:solidFill>
                <a:latin typeface="Arial" pitchFamily="34" charset="0"/>
                <a:ea typeface="Arial" pitchFamily="34" charset="-122"/>
                <a:cs typeface="Arial" pitchFamily="34" charset="-120"/>
              </a:rPr>
              <a:t>Od výběru procesů k provozní automatizaci spisové služby</a:t>
            </a:r>
            <a:endParaRPr lang="en-US" sz="1500" dirty="0"/>
          </a:p>
        </p:txBody>
      </p:sp>
      <p:sp>
        <p:nvSpPr>
          <p:cNvPr id="8" name="Shape 6"/>
          <p:cNvSpPr/>
          <p:nvPr/>
        </p:nvSpPr>
        <p:spPr>
          <a:xfrm>
            <a:off x="713232" y="3246120"/>
            <a:ext cx="3474720" cy="329184"/>
          </a:xfrm>
          <a:prstGeom prst="roundRect">
            <a:avLst>
              <a:gd name="adj" fmla="val 22222"/>
            </a:avLst>
          </a:prstGeom>
          <a:solidFill>
            <a:srgbClr val="11A8B8"/>
          </a:solidFill>
          <a:ln w="12700">
            <a:solidFill>
              <a:srgbClr val="11A8B8">
                <a:alpha val="0"/>
              </a:srgbClr>
            </a:solidFill>
            <a:prstDash val="solid"/>
          </a:ln>
        </p:spPr>
        <p:txBody>
          <a:bodyPr/>
          <a:lstStyle/>
          <a:p>
            <a:endParaRPr lang="cs-CZ"/>
          </a:p>
        </p:txBody>
      </p:sp>
      <p:sp>
        <p:nvSpPr>
          <p:cNvPr id="9" name="Text 7"/>
          <p:cNvSpPr/>
          <p:nvPr/>
        </p:nvSpPr>
        <p:spPr>
          <a:xfrm>
            <a:off x="786384" y="3328416"/>
            <a:ext cx="3328416" cy="118872"/>
          </a:xfrm>
          <a:prstGeom prst="rect">
            <a:avLst/>
          </a:prstGeom>
          <a:noFill/>
          <a:ln/>
        </p:spPr>
        <p:txBody>
          <a:bodyPr wrap="square" lIns="0" tIns="0" rIns="0" bIns="0" rtlCol="0" anchor="ctr"/>
          <a:lstStyle/>
          <a:p>
            <a:pPr marL="0" indent="0" algn="ctr">
              <a:buNone/>
            </a:pPr>
            <a:r>
              <a:rPr lang="en-US" sz="850" b="1" dirty="0">
                <a:solidFill>
                  <a:srgbClr val="FFFFFF"/>
                </a:solidFill>
                <a:latin typeface="Arial" pitchFamily="34" charset="0"/>
                <a:ea typeface="Arial" pitchFamily="34" charset="-122"/>
                <a:cs typeface="Arial" pitchFamily="34" charset="-120"/>
              </a:rPr>
              <a:t>Future City Tech 2026 | Říčany | 1. 10. 2026</a:t>
            </a:r>
            <a:endParaRPr lang="en-US" sz="850" dirty="0"/>
          </a:p>
        </p:txBody>
      </p:sp>
      <p:sp>
        <p:nvSpPr>
          <p:cNvPr id="10" name="Text 8"/>
          <p:cNvSpPr/>
          <p:nvPr/>
        </p:nvSpPr>
        <p:spPr>
          <a:xfrm>
            <a:off x="731520" y="6144768"/>
            <a:ext cx="5029200" cy="256032"/>
          </a:xfrm>
          <a:prstGeom prst="rect">
            <a:avLst/>
          </a:prstGeom>
          <a:noFill/>
          <a:ln/>
        </p:spPr>
        <p:txBody>
          <a:bodyPr wrap="square" lIns="0" tIns="0" rIns="0" bIns="0" rtlCol="0" anchor="ctr"/>
          <a:lstStyle/>
          <a:p>
            <a:pPr marL="0" indent="0">
              <a:buNone/>
            </a:pPr>
            <a:r>
              <a:rPr lang="en-US" sz="1100" dirty="0">
                <a:solidFill>
                  <a:srgbClr val="EAF8F6"/>
                </a:solidFill>
                <a:latin typeface="Arial" pitchFamily="34" charset="0"/>
                <a:ea typeface="Arial" pitchFamily="34" charset="-122"/>
                <a:cs typeface="Arial" pitchFamily="34" charset="-120"/>
              </a:rPr>
              <a:t>Blok: Automatizace procesů na úřadě</a:t>
            </a:r>
            <a:endParaRPr lang="en-US" sz="1100" dirty="0"/>
          </a:p>
        </p:txBody>
      </p:sp>
      <p:sp>
        <p:nvSpPr>
          <p:cNvPr id="11" name="Text 9"/>
          <p:cNvSpPr/>
          <p:nvPr/>
        </p:nvSpPr>
        <p:spPr>
          <a:xfrm>
            <a:off x="8732520" y="6126480"/>
            <a:ext cx="2697480" cy="256032"/>
          </a:xfrm>
          <a:prstGeom prst="rect">
            <a:avLst/>
          </a:prstGeom>
          <a:noFill/>
          <a:ln/>
        </p:spPr>
        <p:txBody>
          <a:bodyPr wrap="square" lIns="0" tIns="0" rIns="0" bIns="0" rtlCol="0" anchor="ctr"/>
          <a:lstStyle/>
          <a:p>
            <a:pPr marL="0" indent="0" algn="r">
              <a:buNone/>
            </a:pPr>
            <a:r>
              <a:rPr lang="en-US" sz="1200" b="1" dirty="0">
                <a:solidFill>
                  <a:srgbClr val="FFFFFF"/>
                </a:solidFill>
                <a:latin typeface="Arial" pitchFamily="34" charset="0"/>
                <a:ea typeface="Arial" pitchFamily="34" charset="-122"/>
                <a:cs typeface="Arial" pitchFamily="34" charset="-120"/>
              </a:rPr>
              <a:t>ÚMOb Ostrava-Jih</a:t>
            </a:r>
            <a:endParaRPr lang="en-US" sz="1200" dirty="0"/>
          </a:p>
        </p:txBody>
      </p:sp>
      <p:pic>
        <p:nvPicPr>
          <p:cNvPr id="12" name="Picture 11" descr="image1.png"/>
          <p:cNvPicPr>
            <a:picLocks noChangeAspect="1"/>
          </p:cNvPicPr>
          <p:nvPr/>
        </p:nvPicPr>
        <p:blipFill>
          <a:blip r:embed="rId3"/>
          <a:stretch>
            <a:fillRect/>
          </a:stretch>
        </p:blipFill>
        <p:spPr>
          <a:xfrm>
            <a:off x="6991889" y="0"/>
            <a:ext cx="5200111" cy="258002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6FAFC"/>
          </a:solidFill>
          <a:ln w="12700">
            <a:solidFill>
              <a:srgbClr val="F6FAFC">
                <a:alpha val="0"/>
              </a:srgbClr>
            </a:solidFill>
            <a:prstDash val="solid"/>
          </a:ln>
        </p:spPr>
        <p:txBody>
          <a:bodyPr/>
          <a:lstStyle/>
          <a:p>
            <a:endParaRPr lang="cs-CZ"/>
          </a:p>
        </p:txBody>
      </p:sp>
      <p:sp>
        <p:nvSpPr>
          <p:cNvPr id="3" name="Shape 1"/>
          <p:cNvSpPr/>
          <p:nvPr/>
        </p:nvSpPr>
        <p:spPr>
          <a:xfrm>
            <a:off x="0" y="0"/>
            <a:ext cx="12191695" cy="137160"/>
          </a:xfrm>
          <a:prstGeom prst="rect">
            <a:avLst/>
          </a:prstGeom>
          <a:solidFill>
            <a:srgbClr val="11A8B8"/>
          </a:solidFill>
          <a:ln w="12700">
            <a:solidFill>
              <a:srgbClr val="11A8B8">
                <a:alpha val="0"/>
              </a:srgbClr>
            </a:solidFill>
            <a:prstDash val="solid"/>
          </a:ln>
        </p:spPr>
        <p:txBody>
          <a:bodyPr/>
          <a:lstStyle/>
          <a:p>
            <a:endParaRPr lang="cs-CZ"/>
          </a:p>
        </p:txBody>
      </p:sp>
      <p:sp>
        <p:nvSpPr>
          <p:cNvPr id="4" name="Text 2"/>
          <p:cNvSpPr/>
          <p:nvPr/>
        </p:nvSpPr>
        <p:spPr>
          <a:xfrm>
            <a:off x="502920" y="6528816"/>
            <a:ext cx="5943600" cy="146304"/>
          </a:xfrm>
          <a:prstGeom prst="rect">
            <a:avLst/>
          </a:prstGeom>
          <a:noFill/>
          <a:ln/>
        </p:spPr>
        <p:txBody>
          <a:bodyPr wrap="square" lIns="0" tIns="0" rIns="0" bIns="0" rtlCol="0" anchor="ctr"/>
          <a:lstStyle/>
          <a:p>
            <a:pPr marL="0" indent="0">
              <a:buNone/>
            </a:pPr>
            <a:r>
              <a:rPr lang="en-US" sz="800" dirty="0">
                <a:solidFill>
                  <a:srgbClr val="52717C"/>
                </a:solidFill>
                <a:latin typeface="Arial" pitchFamily="34" charset="0"/>
                <a:ea typeface="Arial" pitchFamily="34" charset="-122"/>
                <a:cs typeface="Arial" pitchFamily="34" charset="-120"/>
              </a:rPr>
              <a:t>ÚMOb Ostrava-Jih | Future City Tech 2026</a:t>
            </a:r>
            <a:endParaRPr lang="en-US" sz="800" dirty="0"/>
          </a:p>
        </p:txBody>
      </p:sp>
      <p:sp>
        <p:nvSpPr>
          <p:cNvPr id="5" name="Text 3"/>
          <p:cNvSpPr/>
          <p:nvPr/>
        </p:nvSpPr>
        <p:spPr>
          <a:xfrm>
            <a:off x="11155680" y="6510528"/>
            <a:ext cx="502920" cy="164592"/>
          </a:xfrm>
          <a:prstGeom prst="rect">
            <a:avLst/>
          </a:prstGeom>
          <a:noFill/>
          <a:ln/>
        </p:spPr>
        <p:txBody>
          <a:bodyPr wrap="square" lIns="0" tIns="0" rIns="0" bIns="0" rtlCol="0" anchor="ctr"/>
          <a:lstStyle/>
          <a:p>
            <a:pPr marL="0" indent="0" algn="r">
              <a:buNone/>
            </a:pPr>
            <a:r>
              <a:rPr lang="en-US" sz="800" b="1" dirty="0">
                <a:solidFill>
                  <a:srgbClr val="52717C"/>
                </a:solidFill>
                <a:latin typeface="Arial" pitchFamily="34" charset="0"/>
                <a:ea typeface="Arial" pitchFamily="34" charset="-122"/>
                <a:cs typeface="Arial" pitchFamily="34" charset="-120"/>
              </a:rPr>
              <a:t>2</a:t>
            </a:r>
            <a:endParaRPr lang="en-US" sz="800" dirty="0"/>
          </a:p>
        </p:txBody>
      </p:sp>
      <p:sp>
        <p:nvSpPr>
          <p:cNvPr id="6" name="Text 4"/>
          <p:cNvSpPr/>
          <p:nvPr/>
        </p:nvSpPr>
        <p:spPr>
          <a:xfrm>
            <a:off x="594360" y="393192"/>
            <a:ext cx="8961120" cy="411480"/>
          </a:xfrm>
          <a:prstGeom prst="rect">
            <a:avLst/>
          </a:prstGeom>
          <a:noFill/>
          <a:ln/>
        </p:spPr>
        <p:txBody>
          <a:bodyPr wrap="square" lIns="0" tIns="0" rIns="0" bIns="0" rtlCol="0" anchor="ctr"/>
          <a:lstStyle/>
          <a:p>
            <a:pPr marL="0" indent="0">
              <a:buNone/>
            </a:pPr>
            <a:r>
              <a:rPr lang="en-US" sz="2500" b="1" dirty="0">
                <a:solidFill>
                  <a:srgbClr val="073B52"/>
                </a:solidFill>
                <a:latin typeface="Arial" pitchFamily="34" charset="0"/>
                <a:ea typeface="Arial" pitchFamily="34" charset="-122"/>
                <a:cs typeface="Arial" pitchFamily="34" charset="-120"/>
              </a:rPr>
              <a:t>RPA v kontextu moderního úřadu</a:t>
            </a:r>
            <a:endParaRPr lang="en-US" sz="2500" dirty="0"/>
          </a:p>
        </p:txBody>
      </p:sp>
      <p:sp>
        <p:nvSpPr>
          <p:cNvPr id="7" name="Text 5"/>
          <p:cNvSpPr/>
          <p:nvPr/>
        </p:nvSpPr>
        <p:spPr>
          <a:xfrm>
            <a:off x="612648" y="832104"/>
            <a:ext cx="8595360" cy="256032"/>
          </a:xfrm>
          <a:prstGeom prst="rect">
            <a:avLst/>
          </a:prstGeom>
          <a:noFill/>
          <a:ln/>
        </p:spPr>
        <p:txBody>
          <a:bodyPr wrap="square" lIns="0" tIns="0" rIns="0" bIns="0" rtlCol="0" anchor="ctr"/>
          <a:lstStyle/>
          <a:p>
            <a:pPr marL="0" indent="0">
              <a:buNone/>
            </a:pPr>
            <a:r>
              <a:rPr lang="en-US" sz="1100" dirty="0">
                <a:solidFill>
                  <a:srgbClr val="52717C"/>
                </a:solidFill>
                <a:latin typeface="Arial" pitchFamily="34" charset="0"/>
                <a:ea typeface="Arial" pitchFamily="34" charset="-122"/>
                <a:cs typeface="Arial" pitchFamily="34" charset="-120"/>
              </a:rPr>
              <a:t>Robot není nový informační systém. Je to řízená automatizace opakovaných administrativních kroků.</a:t>
            </a:r>
            <a:endParaRPr lang="en-US" sz="1100" dirty="0"/>
          </a:p>
        </p:txBody>
      </p:sp>
      <p:sp>
        <p:nvSpPr>
          <p:cNvPr id="8" name="Shape 6"/>
          <p:cNvSpPr/>
          <p:nvPr/>
        </p:nvSpPr>
        <p:spPr>
          <a:xfrm>
            <a:off x="685800" y="1600200"/>
            <a:ext cx="3246120" cy="2697480"/>
          </a:xfrm>
          <a:prstGeom prst="roundRect">
            <a:avLst>
              <a:gd name="adj" fmla="val 4923"/>
            </a:avLst>
          </a:prstGeom>
          <a:solidFill>
            <a:srgbClr val="FFFFFF"/>
          </a:solidFill>
          <a:ln w="12700">
            <a:solidFill>
              <a:srgbClr val="D7E7EC"/>
            </a:solidFill>
            <a:prstDash val="solid"/>
          </a:ln>
          <a:effectLst>
            <a:outerShdw blurRad="25400" dist="12700" dir="2700000" algn="bl" rotWithShape="0">
              <a:srgbClr val="000000">
                <a:alpha val="12000"/>
              </a:srgbClr>
            </a:outerShdw>
          </a:effectLst>
        </p:spPr>
        <p:txBody>
          <a:bodyPr/>
          <a:lstStyle/>
          <a:p>
            <a:endParaRPr lang="cs-CZ"/>
          </a:p>
        </p:txBody>
      </p:sp>
      <p:sp>
        <p:nvSpPr>
          <p:cNvPr id="9" name="Shape 7"/>
          <p:cNvSpPr/>
          <p:nvPr/>
        </p:nvSpPr>
        <p:spPr>
          <a:xfrm>
            <a:off x="685800" y="1600200"/>
            <a:ext cx="3246120" cy="128016"/>
          </a:xfrm>
          <a:prstGeom prst="rect">
            <a:avLst/>
          </a:prstGeom>
          <a:solidFill>
            <a:srgbClr val="11A8B8"/>
          </a:solidFill>
          <a:ln w="12700">
            <a:solidFill>
              <a:srgbClr val="11A8B8">
                <a:alpha val="0"/>
              </a:srgbClr>
            </a:solidFill>
            <a:prstDash val="solid"/>
          </a:ln>
        </p:spPr>
        <p:txBody>
          <a:bodyPr/>
          <a:lstStyle/>
          <a:p>
            <a:endParaRPr lang="cs-CZ"/>
          </a:p>
        </p:txBody>
      </p:sp>
      <p:sp>
        <p:nvSpPr>
          <p:cNvPr id="10" name="Text 8"/>
          <p:cNvSpPr/>
          <p:nvPr/>
        </p:nvSpPr>
        <p:spPr>
          <a:xfrm>
            <a:off x="914400" y="1874520"/>
            <a:ext cx="2651760" cy="292608"/>
          </a:xfrm>
          <a:prstGeom prst="rect">
            <a:avLst/>
          </a:prstGeom>
          <a:noFill/>
          <a:ln/>
        </p:spPr>
        <p:txBody>
          <a:bodyPr wrap="square" lIns="0" tIns="0" rIns="0" bIns="0" rtlCol="0" anchor="ctr"/>
          <a:lstStyle/>
          <a:p>
            <a:pPr marL="0" indent="0">
              <a:buNone/>
            </a:pPr>
            <a:r>
              <a:rPr lang="en-US" sz="1700" b="1" dirty="0">
                <a:solidFill>
                  <a:srgbClr val="073B52"/>
                </a:solidFill>
                <a:latin typeface="Arial" pitchFamily="34" charset="0"/>
                <a:ea typeface="Arial" pitchFamily="34" charset="-122"/>
                <a:cs typeface="Arial" pitchFamily="34" charset="-120"/>
              </a:rPr>
              <a:t>Co RPA umí</a:t>
            </a:r>
            <a:endParaRPr lang="en-US" sz="1700" dirty="0"/>
          </a:p>
        </p:txBody>
      </p:sp>
      <p:sp>
        <p:nvSpPr>
          <p:cNvPr id="11" name="Text 9"/>
          <p:cNvSpPr/>
          <p:nvPr/>
        </p:nvSpPr>
        <p:spPr>
          <a:xfrm>
            <a:off x="914400" y="2377440"/>
            <a:ext cx="2788920" cy="1828800"/>
          </a:xfrm>
          <a:prstGeom prst="rect">
            <a:avLst/>
          </a:prstGeom>
          <a:noFill/>
          <a:ln/>
        </p:spPr>
        <p:txBody>
          <a:bodyPr wrap="square" lIns="381" tIns="381" rIns="381" bIns="381" rtlCol="0" anchor="t">
            <a:normAutofit/>
          </a:bodyPr>
          <a:lstStyle/>
          <a:p>
            <a:pPr marL="228600" indent="-228600">
              <a:spcAft>
                <a:spcPts val="600"/>
              </a:spcAft>
              <a:buChar char="•"/>
            </a:pPr>
            <a:r>
              <a:rPr lang="en-US" sz="1400" dirty="0">
                <a:solidFill>
                  <a:srgbClr val="1E3440"/>
                </a:solidFill>
                <a:latin typeface="Arial" pitchFamily="34" charset="0"/>
                <a:ea typeface="Arial" pitchFamily="34" charset="-122"/>
                <a:cs typeface="Arial" pitchFamily="34" charset="-120"/>
              </a:rPr>
              <a:t>přihlášení do aplikací</a:t>
            </a:r>
            <a:endParaRPr lang="en-US" sz="1400" dirty="0"/>
          </a:p>
          <a:p>
            <a:pPr marL="228600" indent="-228600">
              <a:spcAft>
                <a:spcPts val="600"/>
              </a:spcAft>
              <a:buChar char="•"/>
            </a:pPr>
            <a:r>
              <a:rPr lang="en-US" sz="1400" dirty="0">
                <a:solidFill>
                  <a:srgbClr val="1E3440"/>
                </a:solidFill>
                <a:latin typeface="Arial" pitchFamily="34" charset="0"/>
                <a:ea typeface="Arial" pitchFamily="34" charset="-122"/>
                <a:cs typeface="Arial" pitchFamily="34" charset="-120"/>
              </a:rPr>
              <a:t>čtení tabulek a formulářů</a:t>
            </a:r>
            <a:endParaRPr lang="en-US" sz="1400" dirty="0"/>
          </a:p>
          <a:p>
            <a:pPr marL="228600" indent="-228600">
              <a:spcAft>
                <a:spcPts val="600"/>
              </a:spcAft>
              <a:buChar char="•"/>
            </a:pPr>
            <a:r>
              <a:rPr lang="en-US" sz="1400" dirty="0">
                <a:solidFill>
                  <a:srgbClr val="1E3440"/>
                </a:solidFill>
                <a:latin typeface="Arial" pitchFamily="34" charset="0"/>
                <a:ea typeface="Arial" pitchFamily="34" charset="-122"/>
                <a:cs typeface="Arial" pitchFamily="34" charset="-120"/>
              </a:rPr>
              <a:t>přepis, kontrola, reporty</a:t>
            </a:r>
            <a:endParaRPr lang="en-US" sz="1400" dirty="0"/>
          </a:p>
        </p:txBody>
      </p:sp>
      <p:sp>
        <p:nvSpPr>
          <p:cNvPr id="12" name="Shape 10"/>
          <p:cNvSpPr/>
          <p:nvPr/>
        </p:nvSpPr>
        <p:spPr>
          <a:xfrm>
            <a:off x="4480560" y="1600200"/>
            <a:ext cx="3246120" cy="2697480"/>
          </a:xfrm>
          <a:prstGeom prst="roundRect">
            <a:avLst>
              <a:gd name="adj" fmla="val 4923"/>
            </a:avLst>
          </a:prstGeom>
          <a:solidFill>
            <a:srgbClr val="FFFFFF"/>
          </a:solidFill>
          <a:ln w="12700">
            <a:solidFill>
              <a:srgbClr val="D7E7EC"/>
            </a:solidFill>
            <a:prstDash val="solid"/>
          </a:ln>
          <a:effectLst>
            <a:outerShdw blurRad="25400" dist="12700" dir="2700000" algn="bl" rotWithShape="0">
              <a:srgbClr val="000000">
                <a:alpha val="12000"/>
              </a:srgbClr>
            </a:outerShdw>
          </a:effectLst>
        </p:spPr>
        <p:txBody>
          <a:bodyPr/>
          <a:lstStyle/>
          <a:p>
            <a:endParaRPr lang="cs-CZ"/>
          </a:p>
        </p:txBody>
      </p:sp>
      <p:sp>
        <p:nvSpPr>
          <p:cNvPr id="13" name="Shape 11"/>
          <p:cNvSpPr/>
          <p:nvPr/>
        </p:nvSpPr>
        <p:spPr>
          <a:xfrm>
            <a:off x="4480560" y="1600200"/>
            <a:ext cx="3246120" cy="128016"/>
          </a:xfrm>
          <a:prstGeom prst="rect">
            <a:avLst/>
          </a:prstGeom>
          <a:solidFill>
            <a:srgbClr val="73BF44"/>
          </a:solidFill>
          <a:ln w="12700">
            <a:solidFill>
              <a:srgbClr val="73BF44">
                <a:alpha val="0"/>
              </a:srgbClr>
            </a:solidFill>
            <a:prstDash val="solid"/>
          </a:ln>
        </p:spPr>
        <p:txBody>
          <a:bodyPr/>
          <a:lstStyle/>
          <a:p>
            <a:endParaRPr lang="cs-CZ"/>
          </a:p>
        </p:txBody>
      </p:sp>
      <p:sp>
        <p:nvSpPr>
          <p:cNvPr id="14" name="Text 12"/>
          <p:cNvSpPr/>
          <p:nvPr/>
        </p:nvSpPr>
        <p:spPr>
          <a:xfrm>
            <a:off x="4709160" y="1874520"/>
            <a:ext cx="2651760" cy="292608"/>
          </a:xfrm>
          <a:prstGeom prst="rect">
            <a:avLst/>
          </a:prstGeom>
          <a:noFill/>
          <a:ln/>
        </p:spPr>
        <p:txBody>
          <a:bodyPr wrap="square" lIns="0" tIns="0" rIns="0" bIns="0" rtlCol="0" anchor="ctr"/>
          <a:lstStyle/>
          <a:p>
            <a:pPr marL="0" indent="0">
              <a:buNone/>
            </a:pPr>
            <a:r>
              <a:rPr lang="en-US" sz="1700" b="1" dirty="0">
                <a:solidFill>
                  <a:srgbClr val="073B52"/>
                </a:solidFill>
                <a:latin typeface="Arial" pitchFamily="34" charset="0"/>
                <a:ea typeface="Arial" pitchFamily="34" charset="-122"/>
                <a:cs typeface="Arial" pitchFamily="34" charset="-120"/>
              </a:rPr>
              <a:t>Kde dává smysl</a:t>
            </a:r>
            <a:endParaRPr lang="en-US" sz="1700" dirty="0"/>
          </a:p>
        </p:txBody>
      </p:sp>
      <p:sp>
        <p:nvSpPr>
          <p:cNvPr id="15" name="Text 13"/>
          <p:cNvSpPr/>
          <p:nvPr/>
        </p:nvSpPr>
        <p:spPr>
          <a:xfrm>
            <a:off x="4709160" y="2377440"/>
            <a:ext cx="2788920" cy="1828800"/>
          </a:xfrm>
          <a:prstGeom prst="rect">
            <a:avLst/>
          </a:prstGeom>
          <a:noFill/>
          <a:ln/>
        </p:spPr>
        <p:txBody>
          <a:bodyPr wrap="square" lIns="381" tIns="381" rIns="381" bIns="381" rtlCol="0" anchor="t">
            <a:normAutofit/>
          </a:bodyPr>
          <a:lstStyle/>
          <a:p>
            <a:pPr marL="228600" indent="-228600">
              <a:spcAft>
                <a:spcPts val="600"/>
              </a:spcAft>
              <a:buChar char="•"/>
            </a:pPr>
            <a:r>
              <a:rPr lang="en-US" sz="1400" dirty="0">
                <a:solidFill>
                  <a:srgbClr val="1E3440"/>
                </a:solidFill>
                <a:latin typeface="Arial" pitchFamily="34" charset="0"/>
                <a:ea typeface="Arial" pitchFamily="34" charset="-122"/>
                <a:cs typeface="Arial" pitchFamily="34" charset="-120"/>
              </a:rPr>
              <a:t>opakovaný proces</a:t>
            </a:r>
            <a:endParaRPr lang="en-US" sz="1400" dirty="0"/>
          </a:p>
          <a:p>
            <a:pPr marL="228600" indent="-228600">
              <a:spcAft>
                <a:spcPts val="600"/>
              </a:spcAft>
              <a:buChar char="•"/>
            </a:pPr>
            <a:r>
              <a:rPr lang="en-US" sz="1400" dirty="0">
                <a:solidFill>
                  <a:srgbClr val="1E3440"/>
                </a:solidFill>
                <a:latin typeface="Arial" pitchFamily="34" charset="0"/>
                <a:ea typeface="Arial" pitchFamily="34" charset="-122"/>
                <a:cs typeface="Arial" pitchFamily="34" charset="-120"/>
              </a:rPr>
              <a:t>jasná pravidla</a:t>
            </a:r>
            <a:endParaRPr lang="en-US" sz="1400" dirty="0"/>
          </a:p>
          <a:p>
            <a:pPr marL="228600" indent="-228600">
              <a:spcAft>
                <a:spcPts val="600"/>
              </a:spcAft>
              <a:buChar char="•"/>
            </a:pPr>
            <a:r>
              <a:rPr lang="en-US" sz="1400" dirty="0">
                <a:solidFill>
                  <a:srgbClr val="1E3440"/>
                </a:solidFill>
                <a:latin typeface="Arial" pitchFamily="34" charset="0"/>
                <a:ea typeface="Arial" pitchFamily="34" charset="-122"/>
                <a:cs typeface="Arial" pitchFamily="34" charset="-120"/>
              </a:rPr>
              <a:t>digitální vstupy</a:t>
            </a:r>
            <a:endParaRPr lang="en-US" sz="1400" dirty="0"/>
          </a:p>
          <a:p>
            <a:pPr marL="228600" indent="-228600">
              <a:spcAft>
                <a:spcPts val="600"/>
              </a:spcAft>
              <a:buChar char="•"/>
            </a:pPr>
            <a:r>
              <a:rPr lang="en-US" sz="1400" dirty="0">
                <a:solidFill>
                  <a:srgbClr val="1E3440"/>
                </a:solidFill>
                <a:latin typeface="Arial" pitchFamily="34" charset="0"/>
                <a:ea typeface="Arial" pitchFamily="34" charset="-122"/>
                <a:cs typeface="Arial" pitchFamily="34" charset="-120"/>
              </a:rPr>
              <a:t>stabilní aplikace</a:t>
            </a:r>
            <a:endParaRPr lang="en-US" sz="1400" dirty="0"/>
          </a:p>
        </p:txBody>
      </p:sp>
      <p:sp>
        <p:nvSpPr>
          <p:cNvPr id="16" name="Shape 14"/>
          <p:cNvSpPr/>
          <p:nvPr/>
        </p:nvSpPr>
        <p:spPr>
          <a:xfrm>
            <a:off x="8275320" y="1600200"/>
            <a:ext cx="3246120" cy="2697480"/>
          </a:xfrm>
          <a:prstGeom prst="roundRect">
            <a:avLst>
              <a:gd name="adj" fmla="val 4923"/>
            </a:avLst>
          </a:prstGeom>
          <a:solidFill>
            <a:srgbClr val="FFFFFF"/>
          </a:solidFill>
          <a:ln w="12700">
            <a:solidFill>
              <a:srgbClr val="D7E7EC"/>
            </a:solidFill>
            <a:prstDash val="solid"/>
          </a:ln>
          <a:effectLst>
            <a:outerShdw blurRad="25400" dist="12700" dir="2700000" algn="bl" rotWithShape="0">
              <a:srgbClr val="000000">
                <a:alpha val="12000"/>
              </a:srgbClr>
            </a:outerShdw>
          </a:effectLst>
        </p:spPr>
        <p:txBody>
          <a:bodyPr/>
          <a:lstStyle/>
          <a:p>
            <a:endParaRPr lang="cs-CZ"/>
          </a:p>
        </p:txBody>
      </p:sp>
      <p:sp>
        <p:nvSpPr>
          <p:cNvPr id="17" name="Shape 15"/>
          <p:cNvSpPr/>
          <p:nvPr/>
        </p:nvSpPr>
        <p:spPr>
          <a:xfrm>
            <a:off x="8275320" y="1600200"/>
            <a:ext cx="3246120" cy="128016"/>
          </a:xfrm>
          <a:prstGeom prst="rect">
            <a:avLst/>
          </a:prstGeom>
          <a:solidFill>
            <a:srgbClr val="F4A261"/>
          </a:solidFill>
          <a:ln w="12700">
            <a:solidFill>
              <a:srgbClr val="F4A261">
                <a:alpha val="0"/>
              </a:srgbClr>
            </a:solidFill>
            <a:prstDash val="solid"/>
          </a:ln>
        </p:spPr>
        <p:txBody>
          <a:bodyPr/>
          <a:lstStyle/>
          <a:p>
            <a:endParaRPr lang="cs-CZ"/>
          </a:p>
        </p:txBody>
      </p:sp>
      <p:sp>
        <p:nvSpPr>
          <p:cNvPr id="18" name="Text 16"/>
          <p:cNvSpPr/>
          <p:nvPr/>
        </p:nvSpPr>
        <p:spPr>
          <a:xfrm>
            <a:off x="8503920" y="1874520"/>
            <a:ext cx="2651760" cy="292608"/>
          </a:xfrm>
          <a:prstGeom prst="rect">
            <a:avLst/>
          </a:prstGeom>
          <a:noFill/>
          <a:ln/>
        </p:spPr>
        <p:txBody>
          <a:bodyPr wrap="square" lIns="0" tIns="0" rIns="0" bIns="0" rtlCol="0" anchor="ctr"/>
          <a:lstStyle/>
          <a:p>
            <a:pPr marL="0" indent="0">
              <a:buNone/>
            </a:pPr>
            <a:r>
              <a:rPr lang="en-US" sz="1700" b="1" dirty="0">
                <a:solidFill>
                  <a:srgbClr val="073B52"/>
                </a:solidFill>
                <a:latin typeface="Arial" pitchFamily="34" charset="0"/>
                <a:ea typeface="Arial" pitchFamily="34" charset="-122"/>
                <a:cs typeface="Arial" pitchFamily="34" charset="-120"/>
              </a:rPr>
              <a:t>Kde nestačí</a:t>
            </a:r>
            <a:endParaRPr lang="en-US" sz="1700" dirty="0"/>
          </a:p>
        </p:txBody>
      </p:sp>
      <p:sp>
        <p:nvSpPr>
          <p:cNvPr id="19" name="Text 17"/>
          <p:cNvSpPr/>
          <p:nvPr/>
        </p:nvSpPr>
        <p:spPr>
          <a:xfrm>
            <a:off x="8503920" y="2377440"/>
            <a:ext cx="2788920" cy="1828800"/>
          </a:xfrm>
          <a:prstGeom prst="rect">
            <a:avLst/>
          </a:prstGeom>
          <a:noFill/>
          <a:ln/>
        </p:spPr>
        <p:txBody>
          <a:bodyPr wrap="square" lIns="381" tIns="381" rIns="381" bIns="381" rtlCol="0" anchor="t">
            <a:normAutofit/>
          </a:bodyPr>
          <a:lstStyle/>
          <a:p>
            <a:pPr marL="228600" indent="-228600">
              <a:spcAft>
                <a:spcPts val="600"/>
              </a:spcAft>
              <a:buChar char="•"/>
            </a:pPr>
            <a:r>
              <a:rPr lang="en-US" sz="1400" dirty="0">
                <a:solidFill>
                  <a:srgbClr val="1E3440"/>
                </a:solidFill>
                <a:latin typeface="Arial" pitchFamily="34" charset="0"/>
                <a:ea typeface="Arial" pitchFamily="34" charset="-122"/>
                <a:cs typeface="Arial" pitchFamily="34" charset="-120"/>
              </a:rPr>
              <a:t>nejednoznačná data</a:t>
            </a:r>
            <a:endParaRPr lang="en-US" sz="1400" dirty="0"/>
          </a:p>
          <a:p>
            <a:pPr marL="228600" indent="-228600">
              <a:spcAft>
                <a:spcPts val="600"/>
              </a:spcAft>
              <a:buChar char="•"/>
            </a:pPr>
            <a:r>
              <a:rPr lang="en-US" sz="1400" dirty="0">
                <a:solidFill>
                  <a:srgbClr val="1E3440"/>
                </a:solidFill>
                <a:latin typeface="Arial" pitchFamily="34" charset="0"/>
                <a:ea typeface="Arial" pitchFamily="34" charset="-122"/>
                <a:cs typeface="Arial" pitchFamily="34" charset="-120"/>
              </a:rPr>
              <a:t>časté výjimky</a:t>
            </a:r>
            <a:endParaRPr lang="en-US" sz="1400" dirty="0"/>
          </a:p>
          <a:p>
            <a:pPr marL="228600" indent="-228600">
              <a:spcAft>
                <a:spcPts val="600"/>
              </a:spcAft>
              <a:buChar char="•"/>
            </a:pPr>
            <a:r>
              <a:rPr lang="en-US" sz="1400" dirty="0">
                <a:solidFill>
                  <a:srgbClr val="1E3440"/>
                </a:solidFill>
                <a:latin typeface="Arial" pitchFamily="34" charset="0"/>
                <a:ea typeface="Arial" pitchFamily="34" charset="-122"/>
                <a:cs typeface="Arial" pitchFamily="34" charset="-120"/>
              </a:rPr>
              <a:t>lidské rozhodování</a:t>
            </a:r>
            <a:endParaRPr lang="en-US" sz="1400" dirty="0"/>
          </a:p>
          <a:p>
            <a:pPr marL="228600" indent="-228600">
              <a:spcAft>
                <a:spcPts val="600"/>
              </a:spcAft>
              <a:buChar char="•"/>
            </a:pPr>
            <a:r>
              <a:rPr lang="en-US" sz="1400" dirty="0">
                <a:solidFill>
                  <a:srgbClr val="1E3440"/>
                </a:solidFill>
                <a:latin typeface="Arial" pitchFamily="34" charset="0"/>
                <a:ea typeface="Arial" pitchFamily="34" charset="-122"/>
                <a:cs typeface="Arial" pitchFamily="34" charset="-120"/>
              </a:rPr>
              <a:t>špatně popsaný proces</a:t>
            </a:r>
            <a:endParaRPr lang="en-US" sz="1400" dirty="0"/>
          </a:p>
        </p:txBody>
      </p:sp>
      <p:sp>
        <p:nvSpPr>
          <p:cNvPr id="20" name="Shape 18"/>
          <p:cNvSpPr/>
          <p:nvPr/>
        </p:nvSpPr>
        <p:spPr>
          <a:xfrm>
            <a:off x="1188720" y="4800600"/>
            <a:ext cx="9829800" cy="658368"/>
          </a:xfrm>
          <a:prstGeom prst="roundRect">
            <a:avLst>
              <a:gd name="adj" fmla="val 16667"/>
            </a:avLst>
          </a:prstGeom>
          <a:solidFill>
            <a:srgbClr val="EAF8F6"/>
          </a:solidFill>
          <a:ln w="12700">
            <a:solidFill>
              <a:srgbClr val="EAF8F6"/>
            </a:solidFill>
            <a:prstDash val="solid"/>
          </a:ln>
        </p:spPr>
        <p:txBody>
          <a:bodyPr/>
          <a:lstStyle/>
          <a:p>
            <a:endParaRPr lang="cs-CZ"/>
          </a:p>
        </p:txBody>
      </p:sp>
      <p:sp>
        <p:nvSpPr>
          <p:cNvPr id="21" name="Text 19"/>
          <p:cNvSpPr/>
          <p:nvPr/>
        </p:nvSpPr>
        <p:spPr>
          <a:xfrm>
            <a:off x="1417320" y="4800600"/>
            <a:ext cx="9372600" cy="658368"/>
          </a:xfrm>
          <a:prstGeom prst="rect">
            <a:avLst/>
          </a:prstGeom>
          <a:noFill/>
          <a:ln/>
        </p:spPr>
        <p:txBody>
          <a:bodyPr wrap="square" lIns="0" tIns="0" rIns="0" bIns="0" rtlCol="0" anchor="ctr"/>
          <a:lstStyle/>
          <a:p>
            <a:pPr marL="0" indent="0" algn="ctr">
              <a:buNone/>
            </a:pPr>
            <a:r>
              <a:rPr lang="en-US" sz="1400" b="1" dirty="0">
                <a:solidFill>
                  <a:srgbClr val="073B52"/>
                </a:solidFill>
                <a:latin typeface="Arial" pitchFamily="34" charset="0"/>
                <a:ea typeface="Arial" pitchFamily="34" charset="-122"/>
                <a:cs typeface="Arial" pitchFamily="34" charset="-120"/>
              </a:rPr>
              <a:t>Praktické pravidlo: robotizovat až popsaný a stabilní proces, ne chaos v digitální podobě.</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6FAFC"/>
          </a:solidFill>
          <a:ln w="12700">
            <a:solidFill>
              <a:srgbClr val="F6FAFC">
                <a:alpha val="0"/>
              </a:srgbClr>
            </a:solidFill>
            <a:prstDash val="solid"/>
          </a:ln>
        </p:spPr>
        <p:txBody>
          <a:bodyPr/>
          <a:lstStyle/>
          <a:p>
            <a:endParaRPr lang="cs-CZ"/>
          </a:p>
        </p:txBody>
      </p:sp>
      <p:sp>
        <p:nvSpPr>
          <p:cNvPr id="3" name="Shape 1"/>
          <p:cNvSpPr/>
          <p:nvPr/>
        </p:nvSpPr>
        <p:spPr>
          <a:xfrm>
            <a:off x="0" y="0"/>
            <a:ext cx="12191695" cy="137160"/>
          </a:xfrm>
          <a:prstGeom prst="rect">
            <a:avLst/>
          </a:prstGeom>
          <a:solidFill>
            <a:srgbClr val="11A8B8"/>
          </a:solidFill>
          <a:ln w="12700">
            <a:solidFill>
              <a:srgbClr val="11A8B8">
                <a:alpha val="0"/>
              </a:srgbClr>
            </a:solidFill>
            <a:prstDash val="solid"/>
          </a:ln>
        </p:spPr>
        <p:txBody>
          <a:bodyPr/>
          <a:lstStyle/>
          <a:p>
            <a:endParaRPr lang="cs-CZ"/>
          </a:p>
        </p:txBody>
      </p:sp>
      <p:sp>
        <p:nvSpPr>
          <p:cNvPr id="4" name="Text 2"/>
          <p:cNvSpPr/>
          <p:nvPr/>
        </p:nvSpPr>
        <p:spPr>
          <a:xfrm>
            <a:off x="502920" y="6528816"/>
            <a:ext cx="5943600" cy="146304"/>
          </a:xfrm>
          <a:prstGeom prst="rect">
            <a:avLst/>
          </a:prstGeom>
          <a:noFill/>
          <a:ln/>
        </p:spPr>
        <p:txBody>
          <a:bodyPr wrap="square" lIns="0" tIns="0" rIns="0" bIns="0" rtlCol="0" anchor="ctr"/>
          <a:lstStyle/>
          <a:p>
            <a:pPr marL="0" indent="0">
              <a:buNone/>
            </a:pPr>
            <a:r>
              <a:rPr lang="en-US" sz="800" dirty="0">
                <a:solidFill>
                  <a:srgbClr val="52717C"/>
                </a:solidFill>
                <a:latin typeface="Arial" pitchFamily="34" charset="0"/>
                <a:ea typeface="Arial" pitchFamily="34" charset="-122"/>
                <a:cs typeface="Arial" pitchFamily="34" charset="-120"/>
              </a:rPr>
              <a:t>ÚMOb Ostrava-Jih | Future City Tech 2026</a:t>
            </a:r>
            <a:endParaRPr lang="en-US" sz="800" dirty="0"/>
          </a:p>
        </p:txBody>
      </p:sp>
      <p:sp>
        <p:nvSpPr>
          <p:cNvPr id="5" name="Text 3"/>
          <p:cNvSpPr/>
          <p:nvPr/>
        </p:nvSpPr>
        <p:spPr>
          <a:xfrm>
            <a:off x="11155680" y="6510528"/>
            <a:ext cx="502920" cy="164592"/>
          </a:xfrm>
          <a:prstGeom prst="rect">
            <a:avLst/>
          </a:prstGeom>
          <a:noFill/>
          <a:ln/>
        </p:spPr>
        <p:txBody>
          <a:bodyPr wrap="square" lIns="0" tIns="0" rIns="0" bIns="0" rtlCol="0" anchor="ctr"/>
          <a:lstStyle/>
          <a:p>
            <a:pPr marL="0" indent="0" algn="r">
              <a:buNone/>
            </a:pPr>
            <a:r>
              <a:rPr lang="en-US" sz="800" b="1" dirty="0">
                <a:solidFill>
                  <a:srgbClr val="52717C"/>
                </a:solidFill>
                <a:latin typeface="Arial" pitchFamily="34" charset="0"/>
                <a:ea typeface="Arial" pitchFamily="34" charset="-122"/>
                <a:cs typeface="Arial" pitchFamily="34" charset="-120"/>
              </a:rPr>
              <a:t>3</a:t>
            </a:r>
            <a:endParaRPr lang="en-US" sz="800" dirty="0"/>
          </a:p>
        </p:txBody>
      </p:sp>
      <p:sp>
        <p:nvSpPr>
          <p:cNvPr id="6" name="Text 4"/>
          <p:cNvSpPr/>
          <p:nvPr/>
        </p:nvSpPr>
        <p:spPr>
          <a:xfrm>
            <a:off x="594360" y="393192"/>
            <a:ext cx="8961120" cy="411480"/>
          </a:xfrm>
          <a:prstGeom prst="rect">
            <a:avLst/>
          </a:prstGeom>
          <a:noFill/>
          <a:ln/>
        </p:spPr>
        <p:txBody>
          <a:bodyPr wrap="square" lIns="0" tIns="0" rIns="0" bIns="0" rtlCol="0" anchor="ctr"/>
          <a:lstStyle/>
          <a:p>
            <a:pPr marL="0" indent="0">
              <a:buNone/>
            </a:pPr>
            <a:r>
              <a:rPr lang="en-US" sz="2500" b="1" dirty="0">
                <a:solidFill>
                  <a:srgbClr val="073B52"/>
                </a:solidFill>
                <a:latin typeface="Arial" pitchFamily="34" charset="0"/>
                <a:ea typeface="Arial" pitchFamily="34" charset="-122"/>
                <a:cs typeface="Arial" pitchFamily="34" charset="-120"/>
              </a:rPr>
              <a:t>Od nápadů k vybraným procesům</a:t>
            </a:r>
            <a:endParaRPr lang="en-US" sz="2500" dirty="0"/>
          </a:p>
        </p:txBody>
      </p:sp>
      <p:sp>
        <p:nvSpPr>
          <p:cNvPr id="7" name="Text 5"/>
          <p:cNvSpPr/>
          <p:nvPr/>
        </p:nvSpPr>
        <p:spPr>
          <a:xfrm>
            <a:off x="612648" y="832104"/>
            <a:ext cx="8595360" cy="256032"/>
          </a:xfrm>
          <a:prstGeom prst="rect">
            <a:avLst/>
          </a:prstGeom>
          <a:noFill/>
          <a:ln/>
        </p:spPr>
        <p:txBody>
          <a:bodyPr wrap="square" lIns="0" tIns="0" rIns="0" bIns="0" rtlCol="0" anchor="ctr"/>
          <a:lstStyle/>
          <a:p>
            <a:pPr marL="0" indent="0">
              <a:buNone/>
            </a:pPr>
            <a:r>
              <a:rPr lang="en-US" sz="1100" dirty="0">
                <a:solidFill>
                  <a:srgbClr val="52717C"/>
                </a:solidFill>
                <a:latin typeface="Arial" pitchFamily="34" charset="0"/>
                <a:ea typeface="Arial" pitchFamily="34" charset="-122"/>
                <a:cs typeface="Arial" pitchFamily="34" charset="-120"/>
              </a:rPr>
              <a:t>Nejdřív jsme posoudili přínos a proveditelnost, potom jsme vybírali konkrétní roboty.</a:t>
            </a:r>
            <a:endParaRPr lang="en-US" sz="1100" dirty="0"/>
          </a:p>
        </p:txBody>
      </p:sp>
      <p:sp>
        <p:nvSpPr>
          <p:cNvPr id="8" name="Shape 6"/>
          <p:cNvSpPr/>
          <p:nvPr/>
        </p:nvSpPr>
        <p:spPr>
          <a:xfrm>
            <a:off x="685800" y="1417320"/>
            <a:ext cx="2331720" cy="1325880"/>
          </a:xfrm>
          <a:prstGeom prst="roundRect">
            <a:avLst>
              <a:gd name="adj" fmla="val 8276"/>
            </a:avLst>
          </a:prstGeom>
          <a:solidFill>
            <a:srgbClr val="FFFFFF"/>
          </a:solidFill>
          <a:ln w="12700">
            <a:solidFill>
              <a:srgbClr val="D7E7EC"/>
            </a:solidFill>
            <a:prstDash val="solid"/>
          </a:ln>
          <a:effectLst>
            <a:outerShdw blurRad="25400" dist="12700" dir="2700000" algn="bl" rotWithShape="0">
              <a:srgbClr val="000000">
                <a:alpha val="12000"/>
              </a:srgbClr>
            </a:outerShdw>
          </a:effectLst>
        </p:spPr>
        <p:txBody>
          <a:bodyPr/>
          <a:lstStyle/>
          <a:p>
            <a:endParaRPr lang="cs-CZ"/>
          </a:p>
        </p:txBody>
      </p:sp>
      <p:sp>
        <p:nvSpPr>
          <p:cNvPr id="9" name="Text 7"/>
          <p:cNvSpPr/>
          <p:nvPr/>
        </p:nvSpPr>
        <p:spPr>
          <a:xfrm>
            <a:off x="822960" y="1581912"/>
            <a:ext cx="2057400" cy="411480"/>
          </a:xfrm>
          <a:prstGeom prst="rect">
            <a:avLst/>
          </a:prstGeom>
          <a:noFill/>
          <a:ln/>
        </p:spPr>
        <p:txBody>
          <a:bodyPr wrap="square" lIns="0" tIns="0" rIns="0" bIns="0" rtlCol="0" anchor="ctr"/>
          <a:lstStyle/>
          <a:p>
            <a:pPr marL="0" indent="0" algn="ctr">
              <a:buNone/>
            </a:pPr>
            <a:r>
              <a:rPr lang="en-US" sz="2800" b="1" dirty="0">
                <a:solidFill>
                  <a:srgbClr val="23B5E8"/>
                </a:solidFill>
                <a:latin typeface="Arial" pitchFamily="34" charset="0"/>
                <a:ea typeface="Arial" pitchFamily="34" charset="-122"/>
                <a:cs typeface="Arial" pitchFamily="34" charset="-120"/>
              </a:rPr>
              <a:t>29</a:t>
            </a:r>
            <a:endParaRPr lang="en-US" sz="2800" dirty="0"/>
          </a:p>
        </p:txBody>
      </p:sp>
      <p:sp>
        <p:nvSpPr>
          <p:cNvPr id="10" name="Text 8"/>
          <p:cNvSpPr/>
          <p:nvPr/>
        </p:nvSpPr>
        <p:spPr>
          <a:xfrm>
            <a:off x="850392" y="2130552"/>
            <a:ext cx="2002536" cy="384048"/>
          </a:xfrm>
          <a:prstGeom prst="rect">
            <a:avLst/>
          </a:prstGeom>
          <a:noFill/>
          <a:ln/>
        </p:spPr>
        <p:txBody>
          <a:bodyPr wrap="square" lIns="254" tIns="254" rIns="254" bIns="254" rtlCol="0" anchor="ctr">
            <a:normAutofit/>
          </a:bodyPr>
          <a:lstStyle/>
          <a:p>
            <a:pPr marL="0" indent="0" algn="ctr">
              <a:buNone/>
            </a:pPr>
            <a:r>
              <a:rPr lang="en-US" sz="1050" dirty="0">
                <a:solidFill>
                  <a:srgbClr val="1E3440"/>
                </a:solidFill>
                <a:latin typeface="Arial" pitchFamily="34" charset="0"/>
                <a:ea typeface="Arial" pitchFamily="34" charset="-122"/>
                <a:cs typeface="Arial" pitchFamily="34" charset="-120"/>
              </a:rPr>
              <a:t>nominovaných procesů</a:t>
            </a:r>
            <a:endParaRPr lang="en-US" sz="1050" dirty="0"/>
          </a:p>
        </p:txBody>
      </p:sp>
      <p:sp>
        <p:nvSpPr>
          <p:cNvPr id="11" name="Shape 9"/>
          <p:cNvSpPr/>
          <p:nvPr/>
        </p:nvSpPr>
        <p:spPr>
          <a:xfrm>
            <a:off x="3246120" y="1417320"/>
            <a:ext cx="2331720" cy="1325880"/>
          </a:xfrm>
          <a:prstGeom prst="roundRect">
            <a:avLst>
              <a:gd name="adj" fmla="val 8276"/>
            </a:avLst>
          </a:prstGeom>
          <a:solidFill>
            <a:srgbClr val="FFFFFF"/>
          </a:solidFill>
          <a:ln w="12700">
            <a:solidFill>
              <a:srgbClr val="D7E7EC"/>
            </a:solidFill>
            <a:prstDash val="solid"/>
          </a:ln>
          <a:effectLst>
            <a:outerShdw blurRad="25400" dist="12700" dir="2700000" algn="bl" rotWithShape="0">
              <a:srgbClr val="000000">
                <a:alpha val="12000"/>
              </a:srgbClr>
            </a:outerShdw>
          </a:effectLst>
        </p:spPr>
        <p:txBody>
          <a:bodyPr/>
          <a:lstStyle/>
          <a:p>
            <a:endParaRPr lang="cs-CZ"/>
          </a:p>
        </p:txBody>
      </p:sp>
      <p:sp>
        <p:nvSpPr>
          <p:cNvPr id="12" name="Text 10"/>
          <p:cNvSpPr/>
          <p:nvPr/>
        </p:nvSpPr>
        <p:spPr>
          <a:xfrm>
            <a:off x="3383280" y="1581912"/>
            <a:ext cx="2057400" cy="411480"/>
          </a:xfrm>
          <a:prstGeom prst="rect">
            <a:avLst/>
          </a:prstGeom>
          <a:noFill/>
          <a:ln/>
        </p:spPr>
        <p:txBody>
          <a:bodyPr wrap="square" lIns="0" tIns="0" rIns="0" bIns="0" rtlCol="0" anchor="ctr"/>
          <a:lstStyle/>
          <a:p>
            <a:pPr marL="0" indent="0" algn="ctr">
              <a:buNone/>
            </a:pPr>
            <a:r>
              <a:rPr lang="en-US" sz="2800" b="1" dirty="0">
                <a:solidFill>
                  <a:srgbClr val="11A8B8"/>
                </a:solidFill>
                <a:latin typeface="Arial" pitchFamily="34" charset="0"/>
                <a:ea typeface="Arial" pitchFamily="34" charset="-122"/>
                <a:cs typeface="Arial" pitchFamily="34" charset="-120"/>
              </a:rPr>
              <a:t>26</a:t>
            </a:r>
            <a:endParaRPr lang="en-US" sz="2800" dirty="0"/>
          </a:p>
        </p:txBody>
      </p:sp>
      <p:sp>
        <p:nvSpPr>
          <p:cNvPr id="13" name="Text 11"/>
          <p:cNvSpPr/>
          <p:nvPr/>
        </p:nvSpPr>
        <p:spPr>
          <a:xfrm>
            <a:off x="3410712" y="2130552"/>
            <a:ext cx="2002536" cy="384048"/>
          </a:xfrm>
          <a:prstGeom prst="rect">
            <a:avLst/>
          </a:prstGeom>
          <a:noFill/>
          <a:ln/>
        </p:spPr>
        <p:txBody>
          <a:bodyPr wrap="square" lIns="254" tIns="254" rIns="254" bIns="254" rtlCol="0" anchor="ctr">
            <a:normAutofit/>
          </a:bodyPr>
          <a:lstStyle/>
          <a:p>
            <a:pPr marL="0" indent="0" algn="ctr">
              <a:buNone/>
            </a:pPr>
            <a:r>
              <a:rPr lang="en-US" sz="1050" dirty="0">
                <a:solidFill>
                  <a:srgbClr val="1E3440"/>
                </a:solidFill>
                <a:latin typeface="Arial" pitchFamily="34" charset="0"/>
                <a:ea typeface="Arial" pitchFamily="34" charset="-122"/>
                <a:cs typeface="Arial" pitchFamily="34" charset="-120"/>
              </a:rPr>
              <a:t>procesů analyzováno</a:t>
            </a:r>
            <a:endParaRPr lang="en-US" sz="1050" dirty="0"/>
          </a:p>
        </p:txBody>
      </p:sp>
      <p:sp>
        <p:nvSpPr>
          <p:cNvPr id="14" name="Shape 12"/>
          <p:cNvSpPr/>
          <p:nvPr/>
        </p:nvSpPr>
        <p:spPr>
          <a:xfrm>
            <a:off x="5806440" y="1417320"/>
            <a:ext cx="2331720" cy="1325880"/>
          </a:xfrm>
          <a:prstGeom prst="roundRect">
            <a:avLst>
              <a:gd name="adj" fmla="val 8276"/>
            </a:avLst>
          </a:prstGeom>
          <a:solidFill>
            <a:srgbClr val="FFFFFF"/>
          </a:solidFill>
          <a:ln w="12700">
            <a:solidFill>
              <a:srgbClr val="D7E7EC"/>
            </a:solidFill>
            <a:prstDash val="solid"/>
          </a:ln>
          <a:effectLst>
            <a:outerShdw blurRad="25400" dist="12700" dir="2700000" algn="bl" rotWithShape="0">
              <a:srgbClr val="000000">
                <a:alpha val="12000"/>
              </a:srgbClr>
            </a:outerShdw>
          </a:effectLst>
        </p:spPr>
        <p:txBody>
          <a:bodyPr/>
          <a:lstStyle/>
          <a:p>
            <a:endParaRPr lang="cs-CZ"/>
          </a:p>
        </p:txBody>
      </p:sp>
      <p:sp>
        <p:nvSpPr>
          <p:cNvPr id="15" name="Text 13"/>
          <p:cNvSpPr/>
          <p:nvPr/>
        </p:nvSpPr>
        <p:spPr>
          <a:xfrm>
            <a:off x="5943600" y="1581912"/>
            <a:ext cx="2057400" cy="411480"/>
          </a:xfrm>
          <a:prstGeom prst="rect">
            <a:avLst/>
          </a:prstGeom>
          <a:noFill/>
          <a:ln/>
        </p:spPr>
        <p:txBody>
          <a:bodyPr wrap="square" lIns="0" tIns="0" rIns="0" bIns="0" rtlCol="0" anchor="ctr"/>
          <a:lstStyle/>
          <a:p>
            <a:pPr marL="0" indent="0" algn="ctr">
              <a:buNone/>
            </a:pPr>
            <a:r>
              <a:rPr lang="en-US" sz="2800" b="1" dirty="0">
                <a:solidFill>
                  <a:srgbClr val="73BF44"/>
                </a:solidFill>
                <a:latin typeface="Arial" pitchFamily="34" charset="0"/>
                <a:ea typeface="Arial" pitchFamily="34" charset="-122"/>
                <a:cs typeface="Arial" pitchFamily="34" charset="-120"/>
              </a:rPr>
              <a:t>16</a:t>
            </a:r>
            <a:endParaRPr lang="en-US" sz="2800" dirty="0"/>
          </a:p>
        </p:txBody>
      </p:sp>
      <p:sp>
        <p:nvSpPr>
          <p:cNvPr id="16" name="Text 14"/>
          <p:cNvSpPr/>
          <p:nvPr/>
        </p:nvSpPr>
        <p:spPr>
          <a:xfrm>
            <a:off x="5971032" y="2130552"/>
            <a:ext cx="2002536" cy="384048"/>
          </a:xfrm>
          <a:prstGeom prst="rect">
            <a:avLst/>
          </a:prstGeom>
          <a:noFill/>
          <a:ln/>
        </p:spPr>
        <p:txBody>
          <a:bodyPr wrap="square" lIns="254" tIns="254" rIns="254" bIns="254" rtlCol="0" anchor="ctr">
            <a:normAutofit/>
          </a:bodyPr>
          <a:lstStyle/>
          <a:p>
            <a:pPr marL="0" indent="0" algn="ctr">
              <a:buNone/>
            </a:pPr>
            <a:r>
              <a:rPr lang="en-US" sz="1050" dirty="0">
                <a:solidFill>
                  <a:srgbClr val="1E3440"/>
                </a:solidFill>
                <a:latin typeface="Arial" pitchFamily="34" charset="0"/>
                <a:ea typeface="Arial" pitchFamily="34" charset="-122"/>
                <a:cs typeface="Arial" pitchFamily="34" charset="-120"/>
              </a:rPr>
              <a:t>vhodných k automatizaci</a:t>
            </a:r>
            <a:endParaRPr lang="en-US" sz="1050" dirty="0"/>
          </a:p>
        </p:txBody>
      </p:sp>
      <p:sp>
        <p:nvSpPr>
          <p:cNvPr id="17" name="Shape 15"/>
          <p:cNvSpPr/>
          <p:nvPr/>
        </p:nvSpPr>
        <p:spPr>
          <a:xfrm>
            <a:off x="8366760" y="1417320"/>
            <a:ext cx="2331720" cy="1325880"/>
          </a:xfrm>
          <a:prstGeom prst="roundRect">
            <a:avLst>
              <a:gd name="adj" fmla="val 8276"/>
            </a:avLst>
          </a:prstGeom>
          <a:solidFill>
            <a:srgbClr val="FFFFFF"/>
          </a:solidFill>
          <a:ln w="12700">
            <a:solidFill>
              <a:srgbClr val="D7E7EC"/>
            </a:solidFill>
            <a:prstDash val="solid"/>
          </a:ln>
          <a:effectLst>
            <a:outerShdw blurRad="25400" dist="12700" dir="2700000" algn="bl" rotWithShape="0">
              <a:srgbClr val="000000">
                <a:alpha val="12000"/>
              </a:srgbClr>
            </a:outerShdw>
          </a:effectLst>
        </p:spPr>
        <p:txBody>
          <a:bodyPr/>
          <a:lstStyle/>
          <a:p>
            <a:endParaRPr lang="cs-CZ"/>
          </a:p>
        </p:txBody>
      </p:sp>
      <p:sp>
        <p:nvSpPr>
          <p:cNvPr id="18" name="Text 16"/>
          <p:cNvSpPr/>
          <p:nvPr/>
        </p:nvSpPr>
        <p:spPr>
          <a:xfrm>
            <a:off x="8503920" y="1581912"/>
            <a:ext cx="2057400" cy="411480"/>
          </a:xfrm>
          <a:prstGeom prst="rect">
            <a:avLst/>
          </a:prstGeom>
          <a:noFill/>
          <a:ln/>
        </p:spPr>
        <p:txBody>
          <a:bodyPr wrap="square" lIns="0" tIns="0" rIns="0" bIns="0" rtlCol="0" anchor="ctr"/>
          <a:lstStyle/>
          <a:p>
            <a:pPr marL="0" indent="0" algn="ctr">
              <a:buNone/>
            </a:pPr>
            <a:r>
              <a:rPr lang="en-US" sz="2800" b="1" dirty="0">
                <a:solidFill>
                  <a:srgbClr val="F4A261"/>
                </a:solidFill>
                <a:latin typeface="Arial" pitchFamily="34" charset="0"/>
                <a:ea typeface="Arial" pitchFamily="34" charset="-122"/>
                <a:cs typeface="Arial" pitchFamily="34" charset="-120"/>
              </a:rPr>
              <a:t>5</a:t>
            </a:r>
            <a:endParaRPr lang="en-US" sz="2800" dirty="0"/>
          </a:p>
        </p:txBody>
      </p:sp>
      <p:sp>
        <p:nvSpPr>
          <p:cNvPr id="19" name="Text 17"/>
          <p:cNvSpPr/>
          <p:nvPr/>
        </p:nvSpPr>
        <p:spPr>
          <a:xfrm>
            <a:off x="8531352" y="2130552"/>
            <a:ext cx="2002536" cy="384048"/>
          </a:xfrm>
          <a:prstGeom prst="rect">
            <a:avLst/>
          </a:prstGeom>
          <a:noFill/>
          <a:ln/>
        </p:spPr>
        <p:txBody>
          <a:bodyPr wrap="square" lIns="254" tIns="254" rIns="254" bIns="254" rtlCol="0" anchor="ctr">
            <a:normAutofit/>
          </a:bodyPr>
          <a:lstStyle/>
          <a:p>
            <a:pPr marL="0" indent="0" algn="ctr">
              <a:buNone/>
            </a:pPr>
            <a:r>
              <a:rPr lang="en-US" sz="1050" dirty="0">
                <a:solidFill>
                  <a:srgbClr val="1E3440"/>
                </a:solidFill>
                <a:latin typeface="Arial" pitchFamily="34" charset="0"/>
                <a:ea typeface="Arial" pitchFamily="34" charset="-122"/>
                <a:cs typeface="Arial" pitchFamily="34" charset="-120"/>
              </a:rPr>
              <a:t>pilotních procesů</a:t>
            </a:r>
            <a:endParaRPr lang="en-US" sz="1050" dirty="0"/>
          </a:p>
        </p:txBody>
      </p:sp>
      <p:sp>
        <p:nvSpPr>
          <p:cNvPr id="20" name="Shape 18"/>
          <p:cNvSpPr/>
          <p:nvPr/>
        </p:nvSpPr>
        <p:spPr>
          <a:xfrm>
            <a:off x="2999232" y="2084832"/>
            <a:ext cx="201168" cy="0"/>
          </a:xfrm>
          <a:prstGeom prst="line">
            <a:avLst/>
          </a:prstGeom>
          <a:noFill/>
          <a:ln w="22860">
            <a:solidFill>
              <a:srgbClr val="11A8B8"/>
            </a:solidFill>
            <a:prstDash val="solid"/>
            <a:headEnd type="none"/>
            <a:tailEnd type="triangle"/>
          </a:ln>
        </p:spPr>
        <p:txBody>
          <a:bodyPr/>
          <a:lstStyle/>
          <a:p>
            <a:endParaRPr lang="cs-CZ"/>
          </a:p>
        </p:txBody>
      </p:sp>
      <p:sp>
        <p:nvSpPr>
          <p:cNvPr id="21" name="Shape 19"/>
          <p:cNvSpPr/>
          <p:nvPr/>
        </p:nvSpPr>
        <p:spPr>
          <a:xfrm>
            <a:off x="5559552" y="2084832"/>
            <a:ext cx="201168" cy="0"/>
          </a:xfrm>
          <a:prstGeom prst="line">
            <a:avLst/>
          </a:prstGeom>
          <a:noFill/>
          <a:ln w="22860">
            <a:solidFill>
              <a:srgbClr val="11A8B8"/>
            </a:solidFill>
            <a:prstDash val="solid"/>
            <a:headEnd type="none"/>
            <a:tailEnd type="triangle"/>
          </a:ln>
        </p:spPr>
        <p:txBody>
          <a:bodyPr/>
          <a:lstStyle/>
          <a:p>
            <a:endParaRPr lang="cs-CZ"/>
          </a:p>
        </p:txBody>
      </p:sp>
      <p:sp>
        <p:nvSpPr>
          <p:cNvPr id="22" name="Shape 20"/>
          <p:cNvSpPr/>
          <p:nvPr/>
        </p:nvSpPr>
        <p:spPr>
          <a:xfrm>
            <a:off x="8119872" y="2084832"/>
            <a:ext cx="201168" cy="0"/>
          </a:xfrm>
          <a:prstGeom prst="line">
            <a:avLst/>
          </a:prstGeom>
          <a:noFill/>
          <a:ln w="22860">
            <a:solidFill>
              <a:srgbClr val="11A8B8"/>
            </a:solidFill>
            <a:prstDash val="solid"/>
            <a:headEnd type="none"/>
            <a:tailEnd type="triangle"/>
          </a:ln>
        </p:spPr>
        <p:txBody>
          <a:bodyPr/>
          <a:lstStyle/>
          <a:p>
            <a:endParaRPr lang="cs-CZ"/>
          </a:p>
        </p:txBody>
      </p:sp>
      <p:sp>
        <p:nvSpPr>
          <p:cNvPr id="23" name="Text 21"/>
          <p:cNvSpPr/>
          <p:nvPr/>
        </p:nvSpPr>
        <p:spPr>
          <a:xfrm>
            <a:off x="822960" y="3154680"/>
            <a:ext cx="2743200" cy="274320"/>
          </a:xfrm>
          <a:prstGeom prst="rect">
            <a:avLst/>
          </a:prstGeom>
          <a:noFill/>
          <a:ln/>
        </p:spPr>
        <p:txBody>
          <a:bodyPr wrap="square" lIns="0" tIns="0" rIns="0" bIns="0" rtlCol="0" anchor="ctr"/>
          <a:lstStyle/>
          <a:p>
            <a:pPr marL="0" indent="0">
              <a:buNone/>
            </a:pPr>
            <a:r>
              <a:rPr lang="en-US" sz="1800" b="1" dirty="0">
                <a:solidFill>
                  <a:srgbClr val="073B52"/>
                </a:solidFill>
                <a:latin typeface="Arial" pitchFamily="34" charset="0"/>
                <a:ea typeface="Arial" pitchFamily="34" charset="-122"/>
                <a:cs typeface="Arial" pitchFamily="34" charset="-120"/>
              </a:rPr>
              <a:t>Pilotní procesy</a:t>
            </a:r>
            <a:endParaRPr lang="en-US" sz="1800" dirty="0"/>
          </a:p>
        </p:txBody>
      </p:sp>
      <p:sp>
        <p:nvSpPr>
          <p:cNvPr id="24" name="Shape 22"/>
          <p:cNvSpPr/>
          <p:nvPr/>
        </p:nvSpPr>
        <p:spPr>
          <a:xfrm>
            <a:off x="822960" y="3611880"/>
            <a:ext cx="3154680" cy="530352"/>
          </a:xfrm>
          <a:prstGeom prst="roundRect">
            <a:avLst>
              <a:gd name="adj" fmla="val 13793"/>
            </a:avLst>
          </a:prstGeom>
          <a:solidFill>
            <a:srgbClr val="FFFFFF"/>
          </a:solidFill>
          <a:ln w="12700">
            <a:solidFill>
              <a:srgbClr val="D7E7EC"/>
            </a:solidFill>
            <a:prstDash val="solid"/>
          </a:ln>
        </p:spPr>
        <p:txBody>
          <a:bodyPr/>
          <a:lstStyle/>
          <a:p>
            <a:endParaRPr lang="cs-CZ"/>
          </a:p>
        </p:txBody>
      </p:sp>
      <p:sp>
        <p:nvSpPr>
          <p:cNvPr id="25" name="Text 23"/>
          <p:cNvSpPr/>
          <p:nvPr/>
        </p:nvSpPr>
        <p:spPr>
          <a:xfrm>
            <a:off x="960120" y="3758184"/>
            <a:ext cx="502920" cy="237744"/>
          </a:xfrm>
          <a:prstGeom prst="rect">
            <a:avLst/>
          </a:prstGeom>
          <a:solidFill>
            <a:srgbClr val="073B52"/>
          </a:solidFill>
          <a:ln/>
        </p:spPr>
        <p:txBody>
          <a:bodyPr wrap="square" lIns="0" tIns="0" rIns="0" bIns="0" rtlCol="0" anchor="ctr"/>
          <a:lstStyle/>
          <a:p>
            <a:pPr marL="0" indent="0" algn="ctr">
              <a:buNone/>
            </a:pPr>
            <a:r>
              <a:rPr lang="en-US" sz="1000" b="1" dirty="0">
                <a:solidFill>
                  <a:srgbClr val="FFFFFF"/>
                </a:solidFill>
                <a:latin typeface="Arial" pitchFamily="34" charset="0"/>
                <a:ea typeface="Arial" pitchFamily="34" charset="-122"/>
                <a:cs typeface="Arial" pitchFamily="34" charset="-120"/>
              </a:rPr>
              <a:t>P17</a:t>
            </a:r>
            <a:endParaRPr lang="en-US" sz="900" dirty="0"/>
          </a:p>
        </p:txBody>
      </p:sp>
      <p:sp>
        <p:nvSpPr>
          <p:cNvPr id="26" name="Text 24"/>
          <p:cNvSpPr/>
          <p:nvPr/>
        </p:nvSpPr>
        <p:spPr>
          <a:xfrm>
            <a:off x="1572768" y="3611880"/>
            <a:ext cx="2331720" cy="530352"/>
          </a:xfrm>
          <a:prstGeom prst="rect">
            <a:avLst/>
          </a:prstGeom>
          <a:noFill/>
          <a:ln/>
        </p:spPr>
        <p:txBody>
          <a:bodyPr wrap="square" lIns="0" tIns="0" rIns="0" bIns="0" rtlCol="0" anchor="ctr"/>
          <a:lstStyle/>
          <a:p>
            <a:pPr marL="0" indent="0">
              <a:buNone/>
            </a:pPr>
            <a:r>
              <a:rPr lang="en-US" sz="1100" b="1" dirty="0">
                <a:solidFill>
                  <a:srgbClr val="1E3440"/>
                </a:solidFill>
                <a:latin typeface="Arial" pitchFamily="34" charset="0"/>
                <a:ea typeface="Arial" pitchFamily="34" charset="-122"/>
                <a:cs typeface="Arial" pitchFamily="34" charset="-120"/>
              </a:rPr>
              <a:t>Spisová služba</a:t>
            </a:r>
            <a:endParaRPr lang="en-US" sz="930" dirty="0"/>
          </a:p>
        </p:txBody>
      </p:sp>
      <p:sp>
        <p:nvSpPr>
          <p:cNvPr id="27" name="Shape 25"/>
          <p:cNvSpPr/>
          <p:nvPr/>
        </p:nvSpPr>
        <p:spPr>
          <a:xfrm>
            <a:off x="4434840" y="3611880"/>
            <a:ext cx="3154680" cy="530352"/>
          </a:xfrm>
          <a:prstGeom prst="roundRect">
            <a:avLst>
              <a:gd name="adj" fmla="val 13793"/>
            </a:avLst>
          </a:prstGeom>
          <a:solidFill>
            <a:srgbClr val="FFFFFF"/>
          </a:solidFill>
          <a:ln w="12700">
            <a:solidFill>
              <a:srgbClr val="D7E7EC"/>
            </a:solidFill>
            <a:prstDash val="solid"/>
          </a:ln>
        </p:spPr>
        <p:txBody>
          <a:bodyPr/>
          <a:lstStyle/>
          <a:p>
            <a:endParaRPr lang="cs-CZ"/>
          </a:p>
        </p:txBody>
      </p:sp>
      <p:sp>
        <p:nvSpPr>
          <p:cNvPr id="28" name="Text 26"/>
          <p:cNvSpPr/>
          <p:nvPr/>
        </p:nvSpPr>
        <p:spPr>
          <a:xfrm>
            <a:off x="4572000" y="3758184"/>
            <a:ext cx="502920" cy="237744"/>
          </a:xfrm>
          <a:prstGeom prst="rect">
            <a:avLst/>
          </a:prstGeom>
          <a:solidFill>
            <a:srgbClr val="073B52"/>
          </a:solidFill>
          <a:ln/>
        </p:spPr>
        <p:txBody>
          <a:bodyPr wrap="square" lIns="0" tIns="0" rIns="0" bIns="0" rtlCol="0" anchor="ctr"/>
          <a:lstStyle/>
          <a:p>
            <a:pPr marL="0" indent="0" algn="ctr">
              <a:buNone/>
            </a:pPr>
            <a:r>
              <a:rPr lang="en-US" sz="1000" b="1" dirty="0">
                <a:solidFill>
                  <a:srgbClr val="FFFFFF"/>
                </a:solidFill>
                <a:latin typeface="Arial" pitchFamily="34" charset="0"/>
                <a:ea typeface="Arial" pitchFamily="34" charset="-122"/>
                <a:cs typeface="Arial" pitchFamily="34" charset="-120"/>
              </a:rPr>
              <a:t>P21</a:t>
            </a:r>
            <a:endParaRPr lang="en-US" sz="900" dirty="0"/>
          </a:p>
        </p:txBody>
      </p:sp>
      <p:sp>
        <p:nvSpPr>
          <p:cNvPr id="29" name="Text 27"/>
          <p:cNvSpPr/>
          <p:nvPr/>
        </p:nvSpPr>
        <p:spPr>
          <a:xfrm>
            <a:off x="5184648" y="3611880"/>
            <a:ext cx="2331720" cy="530352"/>
          </a:xfrm>
          <a:prstGeom prst="rect">
            <a:avLst/>
          </a:prstGeom>
          <a:noFill/>
          <a:ln/>
        </p:spPr>
        <p:txBody>
          <a:bodyPr wrap="square" lIns="0" tIns="0" rIns="0" bIns="0" rtlCol="0" anchor="ctr"/>
          <a:lstStyle/>
          <a:p>
            <a:pPr marL="0" indent="0">
              <a:buNone/>
            </a:pPr>
            <a:r>
              <a:rPr lang="en-US" sz="1100" b="1" dirty="0">
                <a:solidFill>
                  <a:srgbClr val="1E3440"/>
                </a:solidFill>
                <a:latin typeface="Arial" pitchFamily="34" charset="0"/>
                <a:ea typeface="Arial" pitchFamily="34" charset="-122"/>
                <a:cs typeface="Arial" pitchFamily="34" charset="-120"/>
              </a:rPr>
              <a:t>Pošta určená vedení</a:t>
            </a:r>
            <a:endParaRPr lang="en-US" sz="930" dirty="0"/>
          </a:p>
        </p:txBody>
      </p:sp>
      <p:sp>
        <p:nvSpPr>
          <p:cNvPr id="30" name="Shape 28"/>
          <p:cNvSpPr/>
          <p:nvPr/>
        </p:nvSpPr>
        <p:spPr>
          <a:xfrm>
            <a:off x="8046720" y="3611880"/>
            <a:ext cx="3154680" cy="530352"/>
          </a:xfrm>
          <a:prstGeom prst="roundRect">
            <a:avLst>
              <a:gd name="adj" fmla="val 13793"/>
            </a:avLst>
          </a:prstGeom>
          <a:solidFill>
            <a:srgbClr val="FFFFFF"/>
          </a:solidFill>
          <a:ln w="12700">
            <a:solidFill>
              <a:srgbClr val="D7E7EC"/>
            </a:solidFill>
            <a:prstDash val="solid"/>
          </a:ln>
        </p:spPr>
        <p:txBody>
          <a:bodyPr/>
          <a:lstStyle/>
          <a:p>
            <a:endParaRPr lang="cs-CZ"/>
          </a:p>
        </p:txBody>
      </p:sp>
      <p:sp>
        <p:nvSpPr>
          <p:cNvPr id="31" name="Text 29"/>
          <p:cNvSpPr/>
          <p:nvPr/>
        </p:nvSpPr>
        <p:spPr>
          <a:xfrm>
            <a:off x="8183879" y="3758184"/>
            <a:ext cx="502920" cy="237744"/>
          </a:xfrm>
          <a:prstGeom prst="rect">
            <a:avLst/>
          </a:prstGeom>
          <a:solidFill>
            <a:srgbClr val="073B52"/>
          </a:solidFill>
          <a:ln/>
        </p:spPr>
        <p:txBody>
          <a:bodyPr wrap="square" lIns="0" tIns="0" rIns="0" bIns="0" rtlCol="0" anchor="ctr"/>
          <a:lstStyle/>
          <a:p>
            <a:pPr marL="0" indent="0" algn="ctr">
              <a:buNone/>
            </a:pPr>
            <a:r>
              <a:rPr lang="en-US" sz="1000" b="1" dirty="0">
                <a:solidFill>
                  <a:srgbClr val="FFFFFF"/>
                </a:solidFill>
                <a:latin typeface="Arial" pitchFamily="34" charset="0"/>
                <a:ea typeface="Arial" pitchFamily="34" charset="-122"/>
                <a:cs typeface="Arial" pitchFamily="34" charset="-120"/>
              </a:rPr>
              <a:t>P3</a:t>
            </a:r>
            <a:endParaRPr lang="en-US" sz="900" dirty="0"/>
          </a:p>
        </p:txBody>
      </p:sp>
      <p:sp>
        <p:nvSpPr>
          <p:cNvPr id="32" name="Text 30"/>
          <p:cNvSpPr/>
          <p:nvPr/>
        </p:nvSpPr>
        <p:spPr>
          <a:xfrm>
            <a:off x="8796528" y="3611880"/>
            <a:ext cx="2331720" cy="530352"/>
          </a:xfrm>
          <a:prstGeom prst="rect">
            <a:avLst/>
          </a:prstGeom>
          <a:noFill/>
          <a:ln/>
        </p:spPr>
        <p:txBody>
          <a:bodyPr wrap="square" lIns="0" tIns="0" rIns="0" bIns="0" rtlCol="0" anchor="ctr"/>
          <a:lstStyle/>
          <a:p>
            <a:pPr marL="0" indent="0">
              <a:buNone/>
            </a:pPr>
            <a:r>
              <a:rPr lang="en-US" sz="1100" b="1" dirty="0">
                <a:solidFill>
                  <a:srgbClr val="1E3440"/>
                </a:solidFill>
                <a:latin typeface="Arial" pitchFamily="34" charset="0"/>
                <a:ea typeface="Arial" pitchFamily="34" charset="-122"/>
                <a:cs typeface="Arial" pitchFamily="34" charset="-120"/>
              </a:rPr>
              <a:t>Sdělení neúspěšným žadatelům o byt</a:t>
            </a:r>
            <a:endParaRPr lang="en-US" sz="930" dirty="0"/>
          </a:p>
        </p:txBody>
      </p:sp>
      <p:sp>
        <p:nvSpPr>
          <p:cNvPr id="33" name="Shape 31"/>
          <p:cNvSpPr/>
          <p:nvPr/>
        </p:nvSpPr>
        <p:spPr>
          <a:xfrm>
            <a:off x="822960" y="4416552"/>
            <a:ext cx="3154680" cy="530352"/>
          </a:xfrm>
          <a:prstGeom prst="roundRect">
            <a:avLst>
              <a:gd name="adj" fmla="val 13793"/>
            </a:avLst>
          </a:prstGeom>
          <a:solidFill>
            <a:srgbClr val="FFFFFF"/>
          </a:solidFill>
          <a:ln w="12700">
            <a:solidFill>
              <a:srgbClr val="D7E7EC"/>
            </a:solidFill>
            <a:prstDash val="solid"/>
          </a:ln>
        </p:spPr>
        <p:txBody>
          <a:bodyPr/>
          <a:lstStyle/>
          <a:p>
            <a:endParaRPr lang="cs-CZ"/>
          </a:p>
        </p:txBody>
      </p:sp>
      <p:sp>
        <p:nvSpPr>
          <p:cNvPr id="34" name="Text 32"/>
          <p:cNvSpPr/>
          <p:nvPr/>
        </p:nvSpPr>
        <p:spPr>
          <a:xfrm>
            <a:off x="960120" y="4562856"/>
            <a:ext cx="502920" cy="237744"/>
          </a:xfrm>
          <a:prstGeom prst="rect">
            <a:avLst/>
          </a:prstGeom>
          <a:solidFill>
            <a:srgbClr val="073B52"/>
          </a:solidFill>
          <a:ln/>
        </p:spPr>
        <p:txBody>
          <a:bodyPr wrap="square" lIns="0" tIns="0" rIns="0" bIns="0" rtlCol="0" anchor="ctr"/>
          <a:lstStyle/>
          <a:p>
            <a:pPr marL="0" indent="0" algn="ctr">
              <a:buNone/>
            </a:pPr>
            <a:r>
              <a:rPr lang="en-US" sz="1000" b="1" dirty="0">
                <a:solidFill>
                  <a:srgbClr val="FFFFFF"/>
                </a:solidFill>
                <a:latin typeface="Arial" pitchFamily="34" charset="0"/>
                <a:ea typeface="Arial" pitchFamily="34" charset="-122"/>
                <a:cs typeface="Arial" pitchFamily="34" charset="-120"/>
              </a:rPr>
              <a:t>P16</a:t>
            </a:r>
            <a:endParaRPr lang="en-US" sz="900" dirty="0"/>
          </a:p>
        </p:txBody>
      </p:sp>
      <p:sp>
        <p:nvSpPr>
          <p:cNvPr id="35" name="Text 33"/>
          <p:cNvSpPr/>
          <p:nvPr/>
        </p:nvSpPr>
        <p:spPr>
          <a:xfrm>
            <a:off x="1572768" y="4416552"/>
            <a:ext cx="2331720" cy="530352"/>
          </a:xfrm>
          <a:prstGeom prst="rect">
            <a:avLst/>
          </a:prstGeom>
          <a:noFill/>
          <a:ln/>
        </p:spPr>
        <p:txBody>
          <a:bodyPr wrap="square" lIns="0" tIns="0" rIns="0" bIns="0" rtlCol="0" anchor="ctr"/>
          <a:lstStyle/>
          <a:p>
            <a:pPr marL="0" indent="0">
              <a:buNone/>
            </a:pPr>
            <a:r>
              <a:rPr lang="en-US" sz="1100" b="1" dirty="0">
                <a:solidFill>
                  <a:srgbClr val="1E3440"/>
                </a:solidFill>
                <a:latin typeface="Arial" pitchFamily="34" charset="0"/>
                <a:ea typeface="Arial" pitchFamily="34" charset="-122"/>
                <a:cs typeface="Arial" pitchFamily="34" charset="-120"/>
              </a:rPr>
              <a:t>Zemřelí dlužníci</a:t>
            </a:r>
            <a:endParaRPr lang="en-US" sz="930" dirty="0"/>
          </a:p>
        </p:txBody>
      </p:sp>
      <p:sp>
        <p:nvSpPr>
          <p:cNvPr id="36" name="Shape 34"/>
          <p:cNvSpPr/>
          <p:nvPr/>
        </p:nvSpPr>
        <p:spPr>
          <a:xfrm>
            <a:off x="4434840" y="4416552"/>
            <a:ext cx="3154680" cy="530352"/>
          </a:xfrm>
          <a:prstGeom prst="roundRect">
            <a:avLst>
              <a:gd name="adj" fmla="val 13793"/>
            </a:avLst>
          </a:prstGeom>
          <a:solidFill>
            <a:srgbClr val="FFFFFF"/>
          </a:solidFill>
          <a:ln w="12700">
            <a:solidFill>
              <a:srgbClr val="D7E7EC"/>
            </a:solidFill>
            <a:prstDash val="solid"/>
          </a:ln>
        </p:spPr>
        <p:txBody>
          <a:bodyPr/>
          <a:lstStyle/>
          <a:p>
            <a:endParaRPr lang="cs-CZ"/>
          </a:p>
        </p:txBody>
      </p:sp>
      <p:sp>
        <p:nvSpPr>
          <p:cNvPr id="37" name="Text 35"/>
          <p:cNvSpPr/>
          <p:nvPr/>
        </p:nvSpPr>
        <p:spPr>
          <a:xfrm>
            <a:off x="4572000" y="4562856"/>
            <a:ext cx="502920" cy="237744"/>
          </a:xfrm>
          <a:prstGeom prst="rect">
            <a:avLst/>
          </a:prstGeom>
          <a:solidFill>
            <a:srgbClr val="073B52"/>
          </a:solidFill>
          <a:ln/>
        </p:spPr>
        <p:txBody>
          <a:bodyPr wrap="square" lIns="0" tIns="0" rIns="0" bIns="0" rtlCol="0" anchor="ctr"/>
          <a:lstStyle/>
          <a:p>
            <a:pPr marL="0" indent="0" algn="ctr">
              <a:buNone/>
            </a:pPr>
            <a:r>
              <a:rPr lang="en-US" sz="1000" b="1" dirty="0">
                <a:solidFill>
                  <a:srgbClr val="FFFFFF"/>
                </a:solidFill>
                <a:latin typeface="Arial" pitchFamily="34" charset="0"/>
                <a:ea typeface="Arial" pitchFamily="34" charset="-122"/>
                <a:cs typeface="Arial" pitchFamily="34" charset="-120"/>
              </a:rPr>
              <a:t>P28</a:t>
            </a:r>
            <a:endParaRPr lang="en-US" sz="900" dirty="0"/>
          </a:p>
        </p:txBody>
      </p:sp>
      <p:sp>
        <p:nvSpPr>
          <p:cNvPr id="38" name="Text 36"/>
          <p:cNvSpPr/>
          <p:nvPr/>
        </p:nvSpPr>
        <p:spPr>
          <a:xfrm>
            <a:off x="5184648" y="4416552"/>
            <a:ext cx="2331720" cy="530352"/>
          </a:xfrm>
          <a:prstGeom prst="rect">
            <a:avLst/>
          </a:prstGeom>
          <a:noFill/>
          <a:ln/>
        </p:spPr>
        <p:txBody>
          <a:bodyPr wrap="square" lIns="0" tIns="0" rIns="0" bIns="0" rtlCol="0" anchor="ctr"/>
          <a:lstStyle/>
          <a:p>
            <a:pPr marL="0" indent="0">
              <a:buNone/>
            </a:pPr>
            <a:r>
              <a:rPr lang="en-US" sz="1100" b="1" dirty="0">
                <a:solidFill>
                  <a:srgbClr val="1E3440"/>
                </a:solidFill>
                <a:latin typeface="Arial" pitchFamily="34" charset="0"/>
                <a:ea typeface="Arial" pitchFamily="34" charset="-122"/>
                <a:cs typeface="Arial" pitchFamily="34" charset="-120"/>
              </a:rPr>
              <a:t>Příspěvky školským a kulturním organizacím</a:t>
            </a:r>
            <a:endParaRPr lang="en-US" sz="930" dirty="0"/>
          </a:p>
        </p:txBody>
      </p:sp>
      <p:sp>
        <p:nvSpPr>
          <p:cNvPr id="39" name="Shape 37"/>
          <p:cNvSpPr/>
          <p:nvPr/>
        </p:nvSpPr>
        <p:spPr>
          <a:xfrm>
            <a:off x="960120" y="5532120"/>
            <a:ext cx="10195560" cy="502920"/>
          </a:xfrm>
          <a:prstGeom prst="roundRect">
            <a:avLst>
              <a:gd name="adj" fmla="val 21818"/>
            </a:avLst>
          </a:prstGeom>
          <a:solidFill>
            <a:srgbClr val="EEF8EF"/>
          </a:solidFill>
          <a:ln w="12700">
            <a:solidFill>
              <a:srgbClr val="CFEBD2"/>
            </a:solidFill>
            <a:prstDash val="solid"/>
          </a:ln>
        </p:spPr>
        <p:txBody>
          <a:bodyPr/>
          <a:lstStyle/>
          <a:p>
            <a:endParaRPr lang="cs-CZ"/>
          </a:p>
        </p:txBody>
      </p:sp>
      <p:sp>
        <p:nvSpPr>
          <p:cNvPr id="40" name="Text 38"/>
          <p:cNvSpPr/>
          <p:nvPr/>
        </p:nvSpPr>
        <p:spPr>
          <a:xfrm>
            <a:off x="1207008" y="5705856"/>
            <a:ext cx="9646920" cy="146304"/>
          </a:xfrm>
          <a:prstGeom prst="rect">
            <a:avLst/>
          </a:prstGeom>
          <a:noFill/>
          <a:ln/>
        </p:spPr>
        <p:txBody>
          <a:bodyPr wrap="square" lIns="0" tIns="0" rIns="0" bIns="0" rtlCol="0" anchor="ctr"/>
          <a:lstStyle/>
          <a:p>
            <a:pPr marL="0" indent="0" algn="ctr">
              <a:buNone/>
            </a:pPr>
            <a:r>
              <a:rPr lang="en-US" sz="1300" b="1" dirty="0">
                <a:solidFill>
                  <a:srgbClr val="073B52"/>
                </a:solidFill>
                <a:latin typeface="Arial" pitchFamily="34" charset="0"/>
                <a:ea typeface="Arial" pitchFamily="34" charset="-122"/>
                <a:cs typeface="Arial" pitchFamily="34" charset="-120"/>
              </a:rPr>
              <a:t>Poučení: nestačí otázka „lze automatizovat?“. Rozhoduje poměr přínos / náklady / riziko.</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6FAFC"/>
          </a:solidFill>
          <a:ln w="12700">
            <a:solidFill>
              <a:srgbClr val="F6FAFC">
                <a:alpha val="0"/>
              </a:srgbClr>
            </a:solidFill>
            <a:prstDash val="solid"/>
          </a:ln>
        </p:spPr>
        <p:txBody>
          <a:bodyPr/>
          <a:lstStyle/>
          <a:p>
            <a:endParaRPr lang="cs-CZ"/>
          </a:p>
        </p:txBody>
      </p:sp>
      <p:sp>
        <p:nvSpPr>
          <p:cNvPr id="3" name="Shape 1"/>
          <p:cNvSpPr/>
          <p:nvPr/>
        </p:nvSpPr>
        <p:spPr>
          <a:xfrm>
            <a:off x="0" y="0"/>
            <a:ext cx="12191695" cy="137160"/>
          </a:xfrm>
          <a:prstGeom prst="rect">
            <a:avLst/>
          </a:prstGeom>
          <a:solidFill>
            <a:srgbClr val="11A8B8"/>
          </a:solidFill>
          <a:ln w="12700">
            <a:solidFill>
              <a:srgbClr val="11A8B8">
                <a:alpha val="0"/>
              </a:srgbClr>
            </a:solidFill>
            <a:prstDash val="solid"/>
          </a:ln>
        </p:spPr>
        <p:txBody>
          <a:bodyPr/>
          <a:lstStyle/>
          <a:p>
            <a:endParaRPr lang="cs-CZ"/>
          </a:p>
        </p:txBody>
      </p:sp>
      <p:sp>
        <p:nvSpPr>
          <p:cNvPr id="4" name="Text 2"/>
          <p:cNvSpPr/>
          <p:nvPr/>
        </p:nvSpPr>
        <p:spPr>
          <a:xfrm>
            <a:off x="502920" y="6528816"/>
            <a:ext cx="5943600" cy="146304"/>
          </a:xfrm>
          <a:prstGeom prst="rect">
            <a:avLst/>
          </a:prstGeom>
          <a:noFill/>
          <a:ln/>
        </p:spPr>
        <p:txBody>
          <a:bodyPr wrap="square" lIns="0" tIns="0" rIns="0" bIns="0" rtlCol="0" anchor="ctr"/>
          <a:lstStyle/>
          <a:p>
            <a:pPr marL="0" indent="0">
              <a:buNone/>
            </a:pPr>
            <a:r>
              <a:rPr lang="en-US" sz="800" dirty="0">
                <a:solidFill>
                  <a:srgbClr val="52717C"/>
                </a:solidFill>
                <a:latin typeface="Arial" pitchFamily="34" charset="0"/>
                <a:ea typeface="Arial" pitchFamily="34" charset="-122"/>
                <a:cs typeface="Arial" pitchFamily="34" charset="-120"/>
              </a:rPr>
              <a:t>ÚMOb Ostrava-Jih | Future City Tech 2026</a:t>
            </a:r>
            <a:endParaRPr lang="en-US" sz="800" dirty="0"/>
          </a:p>
        </p:txBody>
      </p:sp>
      <p:sp>
        <p:nvSpPr>
          <p:cNvPr id="5" name="Text 3"/>
          <p:cNvSpPr/>
          <p:nvPr/>
        </p:nvSpPr>
        <p:spPr>
          <a:xfrm>
            <a:off x="11155680" y="6510528"/>
            <a:ext cx="502920" cy="164592"/>
          </a:xfrm>
          <a:prstGeom prst="rect">
            <a:avLst/>
          </a:prstGeom>
          <a:noFill/>
          <a:ln/>
        </p:spPr>
        <p:txBody>
          <a:bodyPr wrap="square" lIns="0" tIns="0" rIns="0" bIns="0" rtlCol="0" anchor="ctr"/>
          <a:lstStyle/>
          <a:p>
            <a:pPr marL="0" indent="0" algn="r">
              <a:buNone/>
            </a:pPr>
            <a:r>
              <a:rPr lang="en-US" sz="800" b="1" dirty="0">
                <a:solidFill>
                  <a:srgbClr val="52717C"/>
                </a:solidFill>
                <a:latin typeface="Arial" pitchFamily="34" charset="0"/>
                <a:ea typeface="Arial" pitchFamily="34" charset="-122"/>
                <a:cs typeface="Arial" pitchFamily="34" charset="-120"/>
              </a:rPr>
              <a:t>4</a:t>
            </a:r>
            <a:endParaRPr lang="en-US" sz="800" dirty="0"/>
          </a:p>
        </p:txBody>
      </p:sp>
      <p:sp>
        <p:nvSpPr>
          <p:cNvPr id="6" name="Text 4"/>
          <p:cNvSpPr/>
          <p:nvPr/>
        </p:nvSpPr>
        <p:spPr>
          <a:xfrm>
            <a:off x="594360" y="393192"/>
            <a:ext cx="8961120" cy="411480"/>
          </a:xfrm>
          <a:prstGeom prst="rect">
            <a:avLst/>
          </a:prstGeom>
          <a:noFill/>
          <a:ln/>
        </p:spPr>
        <p:txBody>
          <a:bodyPr wrap="square" lIns="0" tIns="0" rIns="0" bIns="0" rtlCol="0" anchor="ctr"/>
          <a:lstStyle/>
          <a:p>
            <a:pPr marL="0" indent="0">
              <a:buNone/>
            </a:pPr>
            <a:r>
              <a:rPr lang="en-US" sz="2500" b="1" dirty="0">
                <a:solidFill>
                  <a:srgbClr val="073B52"/>
                </a:solidFill>
                <a:latin typeface="Arial" pitchFamily="34" charset="0"/>
                <a:ea typeface="Arial" pitchFamily="34" charset="-122"/>
                <a:cs typeface="Arial" pitchFamily="34" charset="-120"/>
              </a:rPr>
              <a:t>Co ukázala úvodní analýza</a:t>
            </a:r>
            <a:endParaRPr lang="en-US" sz="2500" dirty="0"/>
          </a:p>
        </p:txBody>
      </p:sp>
      <p:sp>
        <p:nvSpPr>
          <p:cNvPr id="7" name="Text 5"/>
          <p:cNvSpPr/>
          <p:nvPr/>
        </p:nvSpPr>
        <p:spPr>
          <a:xfrm>
            <a:off x="612648" y="832104"/>
            <a:ext cx="8595360" cy="256032"/>
          </a:xfrm>
          <a:prstGeom prst="rect">
            <a:avLst/>
          </a:prstGeom>
          <a:noFill/>
          <a:ln/>
        </p:spPr>
        <p:txBody>
          <a:bodyPr wrap="square" lIns="0" tIns="0" rIns="0" bIns="0" rtlCol="0" anchor="ctr"/>
          <a:lstStyle/>
          <a:p>
            <a:pPr marL="0" indent="0">
              <a:buNone/>
            </a:pPr>
            <a:r>
              <a:rPr lang="en-US" sz="1100" dirty="0">
                <a:solidFill>
                  <a:srgbClr val="52717C"/>
                </a:solidFill>
                <a:latin typeface="Arial" pitchFamily="34" charset="0"/>
                <a:ea typeface="Arial" pitchFamily="34" charset="-122"/>
                <a:cs typeface="Arial" pitchFamily="34" charset="-120"/>
              </a:rPr>
              <a:t>Přínos byl soustředěn do menší skupiny procesů. To pomohlo určit, čím začít.</a:t>
            </a:r>
            <a:endParaRPr lang="en-US" sz="1100" dirty="0"/>
          </a:p>
        </p:txBody>
      </p:sp>
      <p:sp>
        <p:nvSpPr>
          <p:cNvPr id="8" name="Shape 6"/>
          <p:cNvSpPr/>
          <p:nvPr/>
        </p:nvSpPr>
        <p:spPr>
          <a:xfrm>
            <a:off x="868680" y="1627632"/>
            <a:ext cx="2331720" cy="2148840"/>
          </a:xfrm>
          <a:prstGeom prst="roundRect">
            <a:avLst>
              <a:gd name="adj" fmla="val 6383"/>
            </a:avLst>
          </a:prstGeom>
          <a:solidFill>
            <a:srgbClr val="FFFFFF"/>
          </a:solidFill>
          <a:ln w="12700">
            <a:solidFill>
              <a:srgbClr val="D7E7EC"/>
            </a:solidFill>
            <a:prstDash val="solid"/>
          </a:ln>
          <a:effectLst>
            <a:outerShdw blurRad="25400" dist="12700" dir="2700000" algn="bl" rotWithShape="0">
              <a:srgbClr val="000000">
                <a:alpha val="12000"/>
              </a:srgbClr>
            </a:outerShdw>
          </a:effectLst>
        </p:spPr>
        <p:txBody>
          <a:bodyPr/>
          <a:lstStyle/>
          <a:p>
            <a:endParaRPr lang="cs-CZ"/>
          </a:p>
        </p:txBody>
      </p:sp>
      <p:sp>
        <p:nvSpPr>
          <p:cNvPr id="10" name="Text 8"/>
          <p:cNvSpPr/>
          <p:nvPr/>
        </p:nvSpPr>
        <p:spPr>
          <a:xfrm>
            <a:off x="1069848" y="2240280"/>
            <a:ext cx="1920240" cy="502920"/>
          </a:xfrm>
          <a:prstGeom prst="rect">
            <a:avLst/>
          </a:prstGeom>
          <a:noFill/>
          <a:ln/>
        </p:spPr>
        <p:txBody>
          <a:bodyPr wrap="square" lIns="0" tIns="0" rIns="0" bIns="0" rtlCol="0" anchor="ctr"/>
          <a:lstStyle/>
          <a:p>
            <a:pPr marL="0" indent="0" algn="ctr">
              <a:buNone/>
            </a:pPr>
            <a:r>
              <a:rPr lang="en-US" sz="2600" b="1" dirty="0">
                <a:solidFill>
                  <a:srgbClr val="11A8B8"/>
                </a:solidFill>
                <a:latin typeface="Arial" pitchFamily="34" charset="0"/>
                <a:ea typeface="Arial" pitchFamily="34" charset="-122"/>
                <a:cs typeface="Arial" pitchFamily="34" charset="-120"/>
              </a:rPr>
              <a:t>252 h/rok</a:t>
            </a:r>
            <a:endParaRPr lang="en-US" sz="1800" dirty="0"/>
          </a:p>
        </p:txBody>
      </p:sp>
      <p:sp>
        <p:nvSpPr>
          <p:cNvPr id="11" name="Text 9"/>
          <p:cNvSpPr/>
          <p:nvPr/>
        </p:nvSpPr>
        <p:spPr>
          <a:xfrm>
            <a:off x="1069848" y="2834640"/>
            <a:ext cx="1920240" cy="411480"/>
          </a:xfrm>
          <a:prstGeom prst="rect">
            <a:avLst/>
          </a:prstGeom>
          <a:noFill/>
          <a:ln/>
        </p:spPr>
        <p:txBody>
          <a:bodyPr wrap="square" lIns="254" tIns="254" rIns="254" bIns="254" rtlCol="0" anchor="t">
            <a:normAutofit/>
          </a:bodyPr>
          <a:lstStyle/>
          <a:p>
            <a:pPr marL="0" indent="0" algn="ctr">
              <a:buNone/>
            </a:pPr>
            <a:r>
              <a:rPr lang="en-US" sz="1200" b="1" dirty="0">
                <a:solidFill>
                  <a:srgbClr val="1E3440"/>
                </a:solidFill>
                <a:latin typeface="Arial" pitchFamily="34" charset="0"/>
                <a:ea typeface="Arial" pitchFamily="34" charset="-122"/>
                <a:cs typeface="Arial" pitchFamily="34" charset="-120"/>
              </a:rPr>
              <a:t>Spisová služba</a:t>
            </a:r>
            <a:endParaRPr lang="en-US" sz="1050" dirty="0"/>
          </a:p>
        </p:txBody>
      </p:sp>
      <p:sp>
        <p:nvSpPr>
          <p:cNvPr id="12" name="Shape 10"/>
          <p:cNvSpPr/>
          <p:nvPr/>
        </p:nvSpPr>
        <p:spPr>
          <a:xfrm>
            <a:off x="3657600" y="1627632"/>
            <a:ext cx="2331720" cy="2148840"/>
          </a:xfrm>
          <a:prstGeom prst="roundRect">
            <a:avLst>
              <a:gd name="adj" fmla="val 6383"/>
            </a:avLst>
          </a:prstGeom>
          <a:solidFill>
            <a:srgbClr val="FFFFFF"/>
          </a:solidFill>
          <a:ln w="12700">
            <a:solidFill>
              <a:srgbClr val="D7E7EC"/>
            </a:solidFill>
            <a:prstDash val="solid"/>
          </a:ln>
          <a:effectLst>
            <a:outerShdw blurRad="25400" dist="12700" dir="2700000" algn="bl" rotWithShape="0">
              <a:srgbClr val="000000">
                <a:alpha val="12000"/>
              </a:srgbClr>
            </a:outerShdw>
          </a:effectLst>
        </p:spPr>
        <p:txBody>
          <a:bodyPr/>
          <a:lstStyle/>
          <a:p>
            <a:endParaRPr lang="cs-CZ"/>
          </a:p>
        </p:txBody>
      </p:sp>
      <p:sp>
        <p:nvSpPr>
          <p:cNvPr id="14" name="Text 12"/>
          <p:cNvSpPr/>
          <p:nvPr/>
        </p:nvSpPr>
        <p:spPr>
          <a:xfrm>
            <a:off x="3858768" y="2240280"/>
            <a:ext cx="1920240" cy="502920"/>
          </a:xfrm>
          <a:prstGeom prst="rect">
            <a:avLst/>
          </a:prstGeom>
          <a:noFill/>
          <a:ln/>
        </p:spPr>
        <p:txBody>
          <a:bodyPr wrap="square" lIns="0" tIns="0" rIns="0" bIns="0" rtlCol="0" anchor="ctr"/>
          <a:lstStyle/>
          <a:p>
            <a:pPr marL="0" indent="0" algn="ctr">
              <a:buNone/>
            </a:pPr>
            <a:r>
              <a:rPr lang="en-US" sz="2600" b="1" dirty="0">
                <a:solidFill>
                  <a:srgbClr val="73BF44"/>
                </a:solidFill>
                <a:latin typeface="Arial" pitchFamily="34" charset="0"/>
                <a:ea typeface="Arial" pitchFamily="34" charset="-122"/>
                <a:cs typeface="Arial" pitchFamily="34" charset="-120"/>
              </a:rPr>
              <a:t>252 h/rok</a:t>
            </a:r>
            <a:endParaRPr lang="en-US" sz="1800" dirty="0"/>
          </a:p>
        </p:txBody>
      </p:sp>
      <p:sp>
        <p:nvSpPr>
          <p:cNvPr id="15" name="Text 13"/>
          <p:cNvSpPr/>
          <p:nvPr/>
        </p:nvSpPr>
        <p:spPr>
          <a:xfrm>
            <a:off x="3858768" y="2834640"/>
            <a:ext cx="1920240" cy="411480"/>
          </a:xfrm>
          <a:prstGeom prst="rect">
            <a:avLst/>
          </a:prstGeom>
          <a:noFill/>
          <a:ln/>
        </p:spPr>
        <p:txBody>
          <a:bodyPr wrap="square" lIns="254" tIns="254" rIns="254" bIns="254" rtlCol="0" anchor="t">
            <a:normAutofit/>
          </a:bodyPr>
          <a:lstStyle/>
          <a:p>
            <a:pPr marL="0" indent="0" algn="ctr">
              <a:buNone/>
            </a:pPr>
            <a:r>
              <a:rPr lang="en-US" sz="1200" b="1" dirty="0">
                <a:solidFill>
                  <a:srgbClr val="1E3440"/>
                </a:solidFill>
                <a:latin typeface="Arial" pitchFamily="34" charset="0"/>
                <a:ea typeface="Arial" pitchFamily="34" charset="-122"/>
                <a:cs typeface="Arial" pitchFamily="34" charset="-120"/>
              </a:rPr>
              <a:t>Pošta určená vedení</a:t>
            </a:r>
            <a:endParaRPr lang="en-US" sz="1050" dirty="0"/>
          </a:p>
        </p:txBody>
      </p:sp>
      <p:sp>
        <p:nvSpPr>
          <p:cNvPr id="16" name="Shape 14"/>
          <p:cNvSpPr/>
          <p:nvPr/>
        </p:nvSpPr>
        <p:spPr>
          <a:xfrm>
            <a:off x="6446520" y="1627632"/>
            <a:ext cx="2331720" cy="2148840"/>
          </a:xfrm>
          <a:prstGeom prst="roundRect">
            <a:avLst>
              <a:gd name="adj" fmla="val 6383"/>
            </a:avLst>
          </a:prstGeom>
          <a:solidFill>
            <a:srgbClr val="FFFFFF"/>
          </a:solidFill>
          <a:ln w="12700">
            <a:solidFill>
              <a:srgbClr val="D7E7EC"/>
            </a:solidFill>
            <a:prstDash val="solid"/>
          </a:ln>
          <a:effectLst>
            <a:outerShdw blurRad="25400" dist="12700" dir="2700000" algn="bl" rotWithShape="0">
              <a:srgbClr val="000000">
                <a:alpha val="12000"/>
              </a:srgbClr>
            </a:outerShdw>
          </a:effectLst>
        </p:spPr>
        <p:txBody>
          <a:bodyPr/>
          <a:lstStyle/>
          <a:p>
            <a:endParaRPr lang="cs-CZ"/>
          </a:p>
        </p:txBody>
      </p:sp>
      <p:sp>
        <p:nvSpPr>
          <p:cNvPr id="18" name="Text 16"/>
          <p:cNvSpPr/>
          <p:nvPr/>
        </p:nvSpPr>
        <p:spPr>
          <a:xfrm>
            <a:off x="6647688" y="2240280"/>
            <a:ext cx="1920240" cy="502920"/>
          </a:xfrm>
          <a:prstGeom prst="rect">
            <a:avLst/>
          </a:prstGeom>
          <a:noFill/>
          <a:ln/>
        </p:spPr>
        <p:txBody>
          <a:bodyPr wrap="square" lIns="0" tIns="0" rIns="0" bIns="0" rtlCol="0" anchor="ctr"/>
          <a:lstStyle/>
          <a:p>
            <a:pPr marL="0" indent="0" algn="ctr">
              <a:buNone/>
            </a:pPr>
            <a:r>
              <a:rPr lang="en-US" sz="2600" b="1" dirty="0">
                <a:solidFill>
                  <a:srgbClr val="F4A261"/>
                </a:solidFill>
                <a:latin typeface="Arial" pitchFamily="34" charset="0"/>
                <a:ea typeface="Arial" pitchFamily="34" charset="-122"/>
                <a:cs typeface="Arial" pitchFamily="34" charset="-120"/>
              </a:rPr>
              <a:t>168 h/rok</a:t>
            </a:r>
            <a:endParaRPr lang="en-US" sz="1800" dirty="0"/>
          </a:p>
        </p:txBody>
      </p:sp>
      <p:sp>
        <p:nvSpPr>
          <p:cNvPr id="19" name="Text 17"/>
          <p:cNvSpPr/>
          <p:nvPr/>
        </p:nvSpPr>
        <p:spPr>
          <a:xfrm>
            <a:off x="6647688" y="2834640"/>
            <a:ext cx="1920240" cy="411480"/>
          </a:xfrm>
          <a:prstGeom prst="rect">
            <a:avLst/>
          </a:prstGeom>
          <a:noFill/>
          <a:ln/>
        </p:spPr>
        <p:txBody>
          <a:bodyPr wrap="square" lIns="254" tIns="254" rIns="254" bIns="254" rtlCol="0" anchor="t">
            <a:normAutofit/>
          </a:bodyPr>
          <a:lstStyle/>
          <a:p>
            <a:pPr marL="0" indent="0" algn="ctr">
              <a:buNone/>
            </a:pPr>
            <a:r>
              <a:rPr lang="en-US" sz="1200" b="1" dirty="0">
                <a:solidFill>
                  <a:srgbClr val="1E3440"/>
                </a:solidFill>
                <a:latin typeface="Arial" pitchFamily="34" charset="0"/>
                <a:ea typeface="Arial" pitchFamily="34" charset="-122"/>
                <a:cs typeface="Arial" pitchFamily="34" charset="-120"/>
              </a:rPr>
              <a:t>Sdělení žadatelům</a:t>
            </a:r>
            <a:endParaRPr lang="en-US" sz="1050" dirty="0"/>
          </a:p>
        </p:txBody>
      </p:sp>
      <p:sp>
        <p:nvSpPr>
          <p:cNvPr id="20" name="Shape 18"/>
          <p:cNvSpPr/>
          <p:nvPr/>
        </p:nvSpPr>
        <p:spPr>
          <a:xfrm>
            <a:off x="9235440" y="1627632"/>
            <a:ext cx="2331720" cy="2148840"/>
          </a:xfrm>
          <a:prstGeom prst="roundRect">
            <a:avLst>
              <a:gd name="adj" fmla="val 6383"/>
            </a:avLst>
          </a:prstGeom>
          <a:solidFill>
            <a:srgbClr val="FFFFFF"/>
          </a:solidFill>
          <a:ln w="12700">
            <a:solidFill>
              <a:srgbClr val="D7E7EC"/>
            </a:solidFill>
            <a:prstDash val="solid"/>
          </a:ln>
          <a:effectLst>
            <a:outerShdw blurRad="25400" dist="12700" dir="2700000" algn="bl" rotWithShape="0">
              <a:srgbClr val="000000">
                <a:alpha val="12000"/>
              </a:srgbClr>
            </a:outerShdw>
          </a:effectLst>
        </p:spPr>
        <p:txBody>
          <a:bodyPr/>
          <a:lstStyle/>
          <a:p>
            <a:endParaRPr lang="cs-CZ"/>
          </a:p>
        </p:txBody>
      </p:sp>
      <p:sp>
        <p:nvSpPr>
          <p:cNvPr id="22" name="Text 20"/>
          <p:cNvSpPr/>
          <p:nvPr/>
        </p:nvSpPr>
        <p:spPr>
          <a:xfrm>
            <a:off x="9436608" y="2240280"/>
            <a:ext cx="1920240" cy="502920"/>
          </a:xfrm>
          <a:prstGeom prst="rect">
            <a:avLst/>
          </a:prstGeom>
          <a:noFill/>
          <a:ln/>
        </p:spPr>
        <p:txBody>
          <a:bodyPr wrap="square" lIns="0" tIns="0" rIns="0" bIns="0" rtlCol="0" anchor="ctr"/>
          <a:lstStyle/>
          <a:p>
            <a:pPr marL="0" indent="0" algn="ctr">
              <a:buNone/>
            </a:pPr>
            <a:r>
              <a:rPr lang="en-US" sz="2600" b="1" dirty="0">
                <a:solidFill>
                  <a:srgbClr val="23B5E8"/>
                </a:solidFill>
                <a:latin typeface="Arial" pitchFamily="34" charset="0"/>
                <a:ea typeface="Arial" pitchFamily="34" charset="-122"/>
                <a:cs typeface="Arial" pitchFamily="34" charset="-120"/>
              </a:rPr>
              <a:t>160 h/rok</a:t>
            </a:r>
            <a:endParaRPr lang="en-US" sz="1800" dirty="0"/>
          </a:p>
        </p:txBody>
      </p:sp>
      <p:sp>
        <p:nvSpPr>
          <p:cNvPr id="23" name="Text 21"/>
          <p:cNvSpPr/>
          <p:nvPr/>
        </p:nvSpPr>
        <p:spPr>
          <a:xfrm>
            <a:off x="9436608" y="2834640"/>
            <a:ext cx="1920240" cy="411480"/>
          </a:xfrm>
          <a:prstGeom prst="rect">
            <a:avLst/>
          </a:prstGeom>
          <a:noFill/>
          <a:ln/>
        </p:spPr>
        <p:txBody>
          <a:bodyPr wrap="square" lIns="254" tIns="254" rIns="254" bIns="254" rtlCol="0" anchor="t">
            <a:normAutofit/>
          </a:bodyPr>
          <a:lstStyle/>
          <a:p>
            <a:pPr marL="0" indent="0" algn="ctr">
              <a:buNone/>
            </a:pPr>
            <a:r>
              <a:rPr lang="en-US" sz="1200" b="1" dirty="0">
                <a:solidFill>
                  <a:srgbClr val="1E3440"/>
                </a:solidFill>
                <a:latin typeface="Arial" pitchFamily="34" charset="0"/>
                <a:ea typeface="Arial" pitchFamily="34" charset="-122"/>
                <a:cs typeface="Arial" pitchFamily="34" charset="-120"/>
              </a:rPr>
              <a:t>Veřejnoprávní smlouvy</a:t>
            </a:r>
            <a:endParaRPr lang="en-US" sz="1050" dirty="0"/>
          </a:p>
        </p:txBody>
      </p:sp>
      <p:sp>
        <p:nvSpPr>
          <p:cNvPr id="24" name="Shape 22"/>
          <p:cNvSpPr/>
          <p:nvPr/>
        </p:nvSpPr>
        <p:spPr>
          <a:xfrm>
            <a:off x="960120" y="4343400"/>
            <a:ext cx="4663440" cy="1188720"/>
          </a:xfrm>
          <a:prstGeom prst="roundRect">
            <a:avLst>
              <a:gd name="adj" fmla="val 12000"/>
            </a:avLst>
          </a:prstGeom>
          <a:solidFill>
            <a:srgbClr val="EAF8F6"/>
          </a:solidFill>
          <a:ln w="12700">
            <a:solidFill>
              <a:srgbClr val="EAF8F6"/>
            </a:solidFill>
            <a:prstDash val="solid"/>
          </a:ln>
        </p:spPr>
        <p:txBody>
          <a:bodyPr/>
          <a:lstStyle/>
          <a:p>
            <a:endParaRPr lang="cs-CZ"/>
          </a:p>
        </p:txBody>
      </p:sp>
      <p:sp>
        <p:nvSpPr>
          <p:cNvPr id="25" name="Text 23"/>
          <p:cNvSpPr/>
          <p:nvPr/>
        </p:nvSpPr>
        <p:spPr>
          <a:xfrm>
            <a:off x="1234440" y="4572000"/>
            <a:ext cx="2560320" cy="182880"/>
          </a:xfrm>
          <a:prstGeom prst="rect">
            <a:avLst/>
          </a:prstGeom>
          <a:noFill/>
          <a:ln/>
        </p:spPr>
        <p:txBody>
          <a:bodyPr wrap="square" lIns="0" tIns="0" rIns="0" bIns="0" rtlCol="0" anchor="ctr"/>
          <a:lstStyle/>
          <a:p>
            <a:pPr marL="0" indent="0">
              <a:buNone/>
            </a:pPr>
            <a:r>
              <a:rPr lang="en-US" sz="1500" b="1" dirty="0">
                <a:solidFill>
                  <a:srgbClr val="073B52"/>
                </a:solidFill>
                <a:latin typeface="Arial" pitchFamily="34" charset="0"/>
                <a:ea typeface="Arial" pitchFamily="34" charset="-122"/>
                <a:cs typeface="Arial" pitchFamily="34" charset="-120"/>
              </a:rPr>
              <a:t>Doporučení pro vedení</a:t>
            </a:r>
            <a:endParaRPr lang="en-US" sz="1500" dirty="0"/>
          </a:p>
        </p:txBody>
      </p:sp>
      <p:sp>
        <p:nvSpPr>
          <p:cNvPr id="26" name="Text 24"/>
          <p:cNvSpPr/>
          <p:nvPr/>
        </p:nvSpPr>
        <p:spPr>
          <a:xfrm>
            <a:off x="1234440" y="4892040"/>
            <a:ext cx="4114800" cy="502920"/>
          </a:xfrm>
          <a:prstGeom prst="rect">
            <a:avLst/>
          </a:prstGeom>
          <a:noFill/>
          <a:ln/>
        </p:spPr>
        <p:txBody>
          <a:bodyPr wrap="square" lIns="0" tIns="0" rIns="0" bIns="0" rtlCol="0" anchor="t"/>
          <a:lstStyle/>
          <a:p>
            <a:pPr marL="0" indent="0">
              <a:buNone/>
            </a:pPr>
            <a:r>
              <a:rPr lang="en-US" sz="1100" dirty="0">
                <a:solidFill>
                  <a:srgbClr val="1E3440"/>
                </a:solidFill>
                <a:latin typeface="Arial" pitchFamily="34" charset="0"/>
                <a:ea typeface="Arial" pitchFamily="34" charset="-122"/>
                <a:cs typeface="Arial" pitchFamily="34" charset="-120"/>
              </a:rPr>
              <a:t>RPA program řídit jako portfolio, ne jako seznam jednotlivých přání.</a:t>
            </a:r>
            <a:endParaRPr lang="en-US" sz="1050" dirty="0"/>
          </a:p>
        </p:txBody>
      </p:sp>
      <p:sp>
        <p:nvSpPr>
          <p:cNvPr id="27" name="Shape 25"/>
          <p:cNvSpPr/>
          <p:nvPr/>
        </p:nvSpPr>
        <p:spPr>
          <a:xfrm>
            <a:off x="6537960" y="4343400"/>
            <a:ext cx="4663440" cy="1188720"/>
          </a:xfrm>
          <a:prstGeom prst="roundRect">
            <a:avLst>
              <a:gd name="adj" fmla="val 12000"/>
            </a:avLst>
          </a:prstGeom>
          <a:solidFill>
            <a:srgbClr val="FFF9EC"/>
          </a:solidFill>
          <a:ln w="12700">
            <a:solidFill>
              <a:srgbClr val="F2D7A6"/>
            </a:solidFill>
            <a:prstDash val="solid"/>
          </a:ln>
        </p:spPr>
        <p:txBody>
          <a:bodyPr/>
          <a:lstStyle/>
          <a:p>
            <a:endParaRPr lang="cs-CZ"/>
          </a:p>
        </p:txBody>
      </p:sp>
      <p:sp>
        <p:nvSpPr>
          <p:cNvPr id="28" name="Text 26"/>
          <p:cNvSpPr/>
          <p:nvPr/>
        </p:nvSpPr>
        <p:spPr>
          <a:xfrm>
            <a:off x="6812280" y="4572000"/>
            <a:ext cx="2560320" cy="182880"/>
          </a:xfrm>
          <a:prstGeom prst="rect">
            <a:avLst/>
          </a:prstGeom>
          <a:noFill/>
          <a:ln/>
        </p:spPr>
        <p:txBody>
          <a:bodyPr wrap="square" lIns="0" tIns="0" rIns="0" bIns="0" rtlCol="0" anchor="ctr"/>
          <a:lstStyle/>
          <a:p>
            <a:pPr marL="0" indent="0">
              <a:buNone/>
            </a:pPr>
            <a:r>
              <a:rPr lang="en-US" sz="1500" b="1" dirty="0">
                <a:solidFill>
                  <a:srgbClr val="073B52"/>
                </a:solidFill>
                <a:latin typeface="Arial" pitchFamily="34" charset="0"/>
                <a:ea typeface="Arial" pitchFamily="34" charset="-122"/>
                <a:cs typeface="Arial" pitchFamily="34" charset="-120"/>
              </a:rPr>
              <a:t>Poznámka k výsledkům</a:t>
            </a:r>
            <a:endParaRPr lang="en-US" sz="1500" dirty="0"/>
          </a:p>
        </p:txBody>
      </p:sp>
      <p:sp>
        <p:nvSpPr>
          <p:cNvPr id="29" name="Text 27"/>
          <p:cNvSpPr/>
          <p:nvPr/>
        </p:nvSpPr>
        <p:spPr>
          <a:xfrm>
            <a:off x="6812280" y="4892040"/>
            <a:ext cx="4114800" cy="502920"/>
          </a:xfrm>
          <a:prstGeom prst="rect">
            <a:avLst/>
          </a:prstGeom>
          <a:noFill/>
          <a:ln/>
        </p:spPr>
        <p:txBody>
          <a:bodyPr wrap="square" lIns="0" tIns="0" rIns="0" bIns="0" rtlCol="0" anchor="t"/>
          <a:lstStyle/>
          <a:p>
            <a:pPr marL="0" indent="0">
              <a:buNone/>
            </a:pPr>
            <a:r>
              <a:rPr lang="en-US" sz="1100" dirty="0">
                <a:solidFill>
                  <a:srgbClr val="1E3440"/>
                </a:solidFill>
                <a:latin typeface="Arial" pitchFamily="34" charset="0"/>
                <a:ea typeface="Arial" pitchFamily="34" charset="-122"/>
                <a:cs typeface="Arial" pitchFamily="34" charset="-120"/>
              </a:rPr>
              <a:t>Hodnoty jsou očekávané benefity z analýzy. U spisové služby je provozní data potvrdila (viz s. </a:t>
            </a:r>
            <a:r>
              <a:rPr lang="cs-CZ" sz="1100" dirty="0">
                <a:solidFill>
                  <a:srgbClr val="1E3440"/>
                </a:solidFill>
                <a:latin typeface="Arial" pitchFamily="34" charset="0"/>
                <a:ea typeface="Arial" pitchFamily="34" charset="-122"/>
                <a:cs typeface="Arial" pitchFamily="34" charset="-120"/>
              </a:rPr>
              <a:t>10</a:t>
            </a:r>
            <a:r>
              <a:rPr lang="en-US" sz="1100" dirty="0">
                <a:solidFill>
                  <a:srgbClr val="1E3440"/>
                </a:solidFill>
                <a:latin typeface="Arial" pitchFamily="34" charset="0"/>
                <a:ea typeface="Arial" pitchFamily="34" charset="-122"/>
                <a:cs typeface="Arial" pitchFamily="34" charset="-120"/>
              </a:rPr>
              <a:t>).</a:t>
            </a:r>
            <a:endParaRPr lang="en-US" sz="102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6FAFC"/>
          </a:solidFill>
          <a:ln w="12700">
            <a:solidFill>
              <a:srgbClr val="F6FAFC">
                <a:alpha val="0"/>
              </a:srgbClr>
            </a:solidFill>
            <a:prstDash val="solid"/>
          </a:ln>
        </p:spPr>
        <p:txBody>
          <a:bodyPr/>
          <a:lstStyle/>
          <a:p>
            <a:endParaRPr lang="cs-CZ"/>
          </a:p>
        </p:txBody>
      </p:sp>
      <p:sp>
        <p:nvSpPr>
          <p:cNvPr id="3" name="Shape 1"/>
          <p:cNvSpPr/>
          <p:nvPr/>
        </p:nvSpPr>
        <p:spPr>
          <a:xfrm>
            <a:off x="0" y="0"/>
            <a:ext cx="12191695" cy="137160"/>
          </a:xfrm>
          <a:prstGeom prst="rect">
            <a:avLst/>
          </a:prstGeom>
          <a:solidFill>
            <a:srgbClr val="11A8B8"/>
          </a:solidFill>
          <a:ln w="12700">
            <a:solidFill>
              <a:srgbClr val="11A8B8">
                <a:alpha val="0"/>
              </a:srgbClr>
            </a:solidFill>
            <a:prstDash val="solid"/>
          </a:ln>
        </p:spPr>
        <p:txBody>
          <a:bodyPr/>
          <a:lstStyle/>
          <a:p>
            <a:endParaRPr lang="cs-CZ"/>
          </a:p>
        </p:txBody>
      </p:sp>
      <p:sp>
        <p:nvSpPr>
          <p:cNvPr id="4" name="Text 2"/>
          <p:cNvSpPr/>
          <p:nvPr/>
        </p:nvSpPr>
        <p:spPr>
          <a:xfrm>
            <a:off x="502920" y="6528816"/>
            <a:ext cx="5943600" cy="146304"/>
          </a:xfrm>
          <a:prstGeom prst="rect">
            <a:avLst/>
          </a:prstGeom>
          <a:noFill/>
          <a:ln/>
        </p:spPr>
        <p:txBody>
          <a:bodyPr wrap="square" lIns="0" tIns="0" rIns="0" bIns="0" rtlCol="0" anchor="ctr"/>
          <a:lstStyle/>
          <a:p>
            <a:pPr marL="0" indent="0">
              <a:buNone/>
            </a:pPr>
            <a:r>
              <a:rPr lang="en-US" sz="800" dirty="0">
                <a:solidFill>
                  <a:srgbClr val="52717C"/>
                </a:solidFill>
                <a:latin typeface="Arial" pitchFamily="34" charset="0"/>
                <a:ea typeface="Arial" pitchFamily="34" charset="-122"/>
                <a:cs typeface="Arial" pitchFamily="34" charset="-120"/>
              </a:rPr>
              <a:t>ÚMOb Ostrava-Jih | Future City Tech 2026</a:t>
            </a:r>
            <a:endParaRPr lang="en-US" sz="800" dirty="0"/>
          </a:p>
        </p:txBody>
      </p:sp>
      <p:sp>
        <p:nvSpPr>
          <p:cNvPr id="5" name="Text 3"/>
          <p:cNvSpPr/>
          <p:nvPr/>
        </p:nvSpPr>
        <p:spPr>
          <a:xfrm>
            <a:off x="11155680" y="6510528"/>
            <a:ext cx="502920" cy="164592"/>
          </a:xfrm>
          <a:prstGeom prst="rect">
            <a:avLst/>
          </a:prstGeom>
          <a:noFill/>
          <a:ln/>
        </p:spPr>
        <p:txBody>
          <a:bodyPr wrap="square" lIns="0" tIns="0" rIns="0" bIns="0" rtlCol="0" anchor="ctr"/>
          <a:lstStyle/>
          <a:p>
            <a:pPr marL="0" indent="0" algn="r">
              <a:buNone/>
            </a:pPr>
            <a:r>
              <a:rPr lang="en-US" sz="800" b="1" dirty="0">
                <a:solidFill>
                  <a:srgbClr val="52717C"/>
                </a:solidFill>
                <a:latin typeface="Arial" pitchFamily="34" charset="0"/>
                <a:ea typeface="Arial" pitchFamily="34" charset="-122"/>
                <a:cs typeface="Arial" pitchFamily="34" charset="-120"/>
              </a:rPr>
              <a:t>5</a:t>
            </a:r>
            <a:endParaRPr lang="en-US" sz="800" dirty="0"/>
          </a:p>
        </p:txBody>
      </p:sp>
      <p:sp>
        <p:nvSpPr>
          <p:cNvPr id="6" name="Text 4"/>
          <p:cNvSpPr/>
          <p:nvPr/>
        </p:nvSpPr>
        <p:spPr>
          <a:xfrm>
            <a:off x="594360" y="393192"/>
            <a:ext cx="8961120" cy="411480"/>
          </a:xfrm>
          <a:prstGeom prst="rect">
            <a:avLst/>
          </a:prstGeom>
          <a:noFill/>
          <a:ln/>
        </p:spPr>
        <p:txBody>
          <a:bodyPr wrap="square" lIns="0" tIns="0" rIns="0" bIns="0" rtlCol="0" anchor="ctr"/>
          <a:lstStyle/>
          <a:p>
            <a:pPr marL="0" indent="0">
              <a:buNone/>
            </a:pPr>
            <a:r>
              <a:rPr lang="en-US" sz="2500" b="1" dirty="0">
                <a:solidFill>
                  <a:srgbClr val="073B52"/>
                </a:solidFill>
                <a:latin typeface="Arial" pitchFamily="34" charset="0"/>
                <a:ea typeface="Arial" pitchFamily="34" charset="-122"/>
                <a:cs typeface="Arial" pitchFamily="34" charset="-120"/>
              </a:rPr>
              <a:t>Případová studie: Spisová služba</a:t>
            </a:r>
            <a:endParaRPr lang="en-US" sz="2500" dirty="0"/>
          </a:p>
        </p:txBody>
      </p:sp>
      <p:sp>
        <p:nvSpPr>
          <p:cNvPr id="7" name="Text 5"/>
          <p:cNvSpPr/>
          <p:nvPr/>
        </p:nvSpPr>
        <p:spPr>
          <a:xfrm>
            <a:off x="612648" y="832104"/>
            <a:ext cx="8595360" cy="256032"/>
          </a:xfrm>
          <a:prstGeom prst="rect">
            <a:avLst/>
          </a:prstGeom>
          <a:noFill/>
          <a:ln/>
        </p:spPr>
        <p:txBody>
          <a:bodyPr wrap="square" lIns="0" tIns="0" rIns="0" bIns="0" rtlCol="0" anchor="ctr"/>
          <a:lstStyle/>
          <a:p>
            <a:pPr marL="0" indent="0">
              <a:buNone/>
            </a:pPr>
            <a:r>
              <a:rPr lang="en-US" sz="1100" dirty="0">
                <a:solidFill>
                  <a:srgbClr val="52717C"/>
                </a:solidFill>
                <a:latin typeface="Arial" pitchFamily="34" charset="0"/>
                <a:ea typeface="Arial" pitchFamily="34" charset="-122"/>
                <a:cs typeface="Arial" pitchFamily="34" charset="-120"/>
              </a:rPr>
              <a:t>Průběžně zpracovávaná interní elektronická pošta ve výpravně a podatelně E-Spisu.</a:t>
            </a:r>
            <a:endParaRPr lang="en-US" sz="1100" dirty="0"/>
          </a:p>
        </p:txBody>
      </p:sp>
      <p:sp>
        <p:nvSpPr>
          <p:cNvPr id="8" name="Shape 6"/>
          <p:cNvSpPr/>
          <p:nvPr/>
        </p:nvSpPr>
        <p:spPr>
          <a:xfrm>
            <a:off x="777240" y="1417320"/>
            <a:ext cx="3154680" cy="4160520"/>
          </a:xfrm>
          <a:prstGeom prst="roundRect">
            <a:avLst>
              <a:gd name="adj" fmla="val 4638"/>
            </a:avLst>
          </a:prstGeom>
          <a:solidFill>
            <a:srgbClr val="FFFFFF"/>
          </a:solidFill>
          <a:ln w="12700">
            <a:solidFill>
              <a:srgbClr val="D7E7EC"/>
            </a:solidFill>
            <a:prstDash val="solid"/>
          </a:ln>
          <a:effectLst>
            <a:outerShdw blurRad="25400" dist="12700" dir="2700000" algn="bl" rotWithShape="0">
              <a:srgbClr val="000000">
                <a:alpha val="12000"/>
              </a:srgbClr>
            </a:outerShdw>
          </a:effectLst>
        </p:spPr>
        <p:txBody>
          <a:bodyPr/>
          <a:lstStyle/>
          <a:p>
            <a:endParaRPr lang="cs-CZ"/>
          </a:p>
        </p:txBody>
      </p:sp>
      <p:sp>
        <p:nvSpPr>
          <p:cNvPr id="9" name="Text 7"/>
          <p:cNvSpPr/>
          <p:nvPr/>
        </p:nvSpPr>
        <p:spPr>
          <a:xfrm>
            <a:off x="1024128" y="1755648"/>
            <a:ext cx="914400" cy="256032"/>
          </a:xfrm>
          <a:prstGeom prst="rect">
            <a:avLst/>
          </a:prstGeom>
          <a:noFill/>
          <a:ln/>
        </p:spPr>
        <p:txBody>
          <a:bodyPr wrap="square" lIns="0" tIns="0" rIns="0" bIns="0" rtlCol="0" anchor="ctr"/>
          <a:lstStyle/>
          <a:p>
            <a:pPr marL="0" indent="0">
              <a:buNone/>
            </a:pPr>
            <a:r>
              <a:rPr lang="en-US" sz="2200" b="1" dirty="0">
                <a:solidFill>
                  <a:srgbClr val="11A8B8"/>
                </a:solidFill>
                <a:latin typeface="Arial" pitchFamily="34" charset="0"/>
                <a:ea typeface="Arial" pitchFamily="34" charset="-122"/>
                <a:cs typeface="Arial" pitchFamily="34" charset="-120"/>
              </a:rPr>
              <a:t>P17</a:t>
            </a:r>
            <a:endParaRPr lang="en-US" sz="2200" dirty="0"/>
          </a:p>
        </p:txBody>
      </p:sp>
      <p:sp>
        <p:nvSpPr>
          <p:cNvPr id="10" name="Text 8"/>
          <p:cNvSpPr/>
          <p:nvPr/>
        </p:nvSpPr>
        <p:spPr>
          <a:xfrm>
            <a:off x="1024128" y="2121408"/>
            <a:ext cx="2377440" cy="274320"/>
          </a:xfrm>
          <a:prstGeom prst="rect">
            <a:avLst/>
          </a:prstGeom>
          <a:noFill/>
          <a:ln/>
        </p:spPr>
        <p:txBody>
          <a:bodyPr wrap="square" lIns="0" tIns="0" rIns="0" bIns="0" rtlCol="0" anchor="ctr">
            <a:normAutofit/>
          </a:bodyPr>
          <a:lstStyle/>
          <a:p>
            <a:pPr marL="0" indent="0">
              <a:buNone/>
            </a:pPr>
            <a:r>
              <a:rPr lang="en-US" sz="2000" b="1" dirty="0">
                <a:solidFill>
                  <a:srgbClr val="073B52"/>
                </a:solidFill>
                <a:latin typeface="Arial" pitchFamily="34" charset="0"/>
                <a:ea typeface="Arial" pitchFamily="34" charset="-122"/>
                <a:cs typeface="Arial" pitchFamily="34" charset="-120"/>
              </a:rPr>
              <a:t>Spisová služba</a:t>
            </a:r>
            <a:endParaRPr lang="en-US" sz="2000" dirty="0"/>
          </a:p>
        </p:txBody>
      </p:sp>
      <p:sp>
        <p:nvSpPr>
          <p:cNvPr id="11" name="Text 9"/>
          <p:cNvSpPr/>
          <p:nvPr/>
        </p:nvSpPr>
        <p:spPr>
          <a:xfrm>
            <a:off x="1024128" y="2816352"/>
            <a:ext cx="2286000" cy="164592"/>
          </a:xfrm>
          <a:prstGeom prst="rect">
            <a:avLst/>
          </a:prstGeom>
          <a:noFill/>
          <a:ln/>
        </p:spPr>
        <p:txBody>
          <a:bodyPr wrap="square" lIns="0" tIns="0" rIns="0" bIns="0" rtlCol="0" anchor="ctr"/>
          <a:lstStyle/>
          <a:p>
            <a:pPr marL="0" indent="0">
              <a:buNone/>
            </a:pPr>
            <a:r>
              <a:rPr lang="en-US" sz="1100" dirty="0">
                <a:solidFill>
                  <a:srgbClr val="52717C"/>
                </a:solidFill>
                <a:latin typeface="Arial" pitchFamily="34" charset="0"/>
                <a:ea typeface="Arial" pitchFamily="34" charset="-122"/>
                <a:cs typeface="Arial" pitchFamily="34" charset="-120"/>
              </a:rPr>
              <a:t>Očekávaný benefit</a:t>
            </a:r>
            <a:endParaRPr lang="en-US" sz="1100" dirty="0"/>
          </a:p>
        </p:txBody>
      </p:sp>
      <p:sp>
        <p:nvSpPr>
          <p:cNvPr id="12" name="Text 10"/>
          <p:cNvSpPr/>
          <p:nvPr/>
        </p:nvSpPr>
        <p:spPr>
          <a:xfrm>
            <a:off x="1024128" y="3044952"/>
            <a:ext cx="2286000" cy="347472"/>
          </a:xfrm>
          <a:prstGeom prst="rect">
            <a:avLst/>
          </a:prstGeom>
          <a:noFill/>
          <a:ln/>
        </p:spPr>
        <p:txBody>
          <a:bodyPr wrap="square" lIns="0" tIns="0" rIns="0" bIns="0" rtlCol="0" anchor="ctr"/>
          <a:lstStyle/>
          <a:p>
            <a:pPr marL="0" indent="0">
              <a:buNone/>
            </a:pPr>
            <a:r>
              <a:rPr lang="en-US" sz="2600" b="1" dirty="0">
                <a:solidFill>
                  <a:srgbClr val="73BF44"/>
                </a:solidFill>
                <a:latin typeface="Arial" pitchFamily="34" charset="0"/>
                <a:ea typeface="Arial" pitchFamily="34" charset="-122"/>
                <a:cs typeface="Arial" pitchFamily="34" charset="-120"/>
              </a:rPr>
              <a:t>252 h/rok</a:t>
            </a:r>
            <a:endParaRPr lang="en-US" sz="2600" dirty="0"/>
          </a:p>
        </p:txBody>
      </p:sp>
      <p:sp>
        <p:nvSpPr>
          <p:cNvPr id="13" name="Text 11"/>
          <p:cNvSpPr/>
          <p:nvPr/>
        </p:nvSpPr>
        <p:spPr>
          <a:xfrm>
            <a:off x="1024128" y="3657600"/>
            <a:ext cx="2651760" cy="1371600"/>
          </a:xfrm>
          <a:prstGeom prst="rect">
            <a:avLst/>
          </a:prstGeom>
          <a:noFill/>
          <a:ln/>
        </p:spPr>
        <p:txBody>
          <a:bodyPr wrap="square" lIns="254" tIns="254" rIns="254" bIns="254" rtlCol="0" anchor="t">
            <a:normAutofit/>
          </a:bodyPr>
          <a:lstStyle/>
          <a:p>
            <a:pPr marL="0" indent="0">
              <a:buNone/>
            </a:pPr>
            <a:r>
              <a:rPr lang="en-US" sz="1100" dirty="0">
                <a:solidFill>
                  <a:srgbClr val="1E3440"/>
                </a:solidFill>
                <a:latin typeface="Arial" pitchFamily="34" charset="0"/>
                <a:ea typeface="Arial" pitchFamily="34" charset="-122"/>
                <a:cs typeface="Arial" pitchFamily="34" charset="-120"/>
              </a:rPr>
              <a:t>Frekvence: průběžně, robot 1× za hodinu</a:t>
            </a:r>
            <a:endParaRPr lang="en-US" sz="1070" dirty="0"/>
          </a:p>
          <a:p>
            <a:pPr marL="0" indent="0">
              <a:buNone/>
            </a:pPr>
            <a:r>
              <a:rPr lang="en-US" sz="1100" dirty="0" err="1">
                <a:solidFill>
                  <a:srgbClr val="1E3440"/>
                </a:solidFill>
                <a:latin typeface="Arial" pitchFamily="34" charset="0"/>
                <a:ea typeface="Arial" pitchFamily="34" charset="-122"/>
                <a:cs typeface="Arial" pitchFamily="34" charset="-120"/>
              </a:rPr>
              <a:t>Primární</a:t>
            </a:r>
            <a:r>
              <a:rPr lang="en-US" sz="1100" dirty="0">
                <a:solidFill>
                  <a:srgbClr val="1E3440"/>
                </a:solidFill>
                <a:latin typeface="Arial" pitchFamily="34" charset="0"/>
                <a:ea typeface="Arial" pitchFamily="34" charset="-122"/>
                <a:cs typeface="Arial" pitchFamily="34" charset="-120"/>
              </a:rPr>
              <a:t> </a:t>
            </a:r>
            <a:r>
              <a:rPr lang="en-US" sz="1100" dirty="0" err="1">
                <a:solidFill>
                  <a:srgbClr val="1E3440"/>
                </a:solidFill>
                <a:latin typeface="Arial" pitchFamily="34" charset="0"/>
                <a:ea typeface="Arial" pitchFamily="34" charset="-122"/>
                <a:cs typeface="Arial" pitchFamily="34" charset="-120"/>
              </a:rPr>
              <a:t>uživatel</a:t>
            </a:r>
            <a:r>
              <a:rPr lang="en-US" sz="1100" dirty="0">
                <a:solidFill>
                  <a:srgbClr val="1E3440"/>
                </a:solidFill>
                <a:latin typeface="Arial" pitchFamily="34" charset="0"/>
                <a:ea typeface="Arial" pitchFamily="34" charset="-122"/>
                <a:cs typeface="Arial" pitchFamily="34" charset="-120"/>
              </a:rPr>
              <a:t>: 1 </a:t>
            </a:r>
            <a:r>
              <a:rPr lang="en-US" sz="1100" dirty="0" err="1">
                <a:solidFill>
                  <a:srgbClr val="1E3440"/>
                </a:solidFill>
                <a:latin typeface="Arial" pitchFamily="34" charset="0"/>
                <a:ea typeface="Arial" pitchFamily="34" charset="-122"/>
                <a:cs typeface="Arial" pitchFamily="34" charset="-120"/>
              </a:rPr>
              <a:t>osoba</a:t>
            </a:r>
            <a:endParaRPr lang="en-US" sz="1070" dirty="0"/>
          </a:p>
          <a:p>
            <a:pPr marL="0" indent="0">
              <a:buNone/>
            </a:pPr>
            <a:r>
              <a:rPr lang="en-US" sz="1100" dirty="0" err="1">
                <a:solidFill>
                  <a:srgbClr val="1E3440"/>
                </a:solidFill>
                <a:latin typeface="Arial" pitchFamily="34" charset="0"/>
                <a:ea typeface="Arial" pitchFamily="34" charset="-122"/>
                <a:cs typeface="Arial" pitchFamily="34" charset="-120"/>
              </a:rPr>
              <a:t>Implementace</a:t>
            </a:r>
            <a:r>
              <a:rPr lang="en-US" sz="1100" dirty="0">
                <a:solidFill>
                  <a:srgbClr val="1E3440"/>
                </a:solidFill>
                <a:latin typeface="Arial" pitchFamily="34" charset="0"/>
                <a:ea typeface="Arial" pitchFamily="34" charset="-122"/>
                <a:cs typeface="Arial" pitchFamily="34" charset="-120"/>
              </a:rPr>
              <a:t>: 75 000 </a:t>
            </a:r>
            <a:r>
              <a:rPr lang="en-US" sz="1100" dirty="0" err="1">
                <a:solidFill>
                  <a:srgbClr val="1E3440"/>
                </a:solidFill>
                <a:latin typeface="Arial" pitchFamily="34" charset="0"/>
                <a:ea typeface="Arial" pitchFamily="34" charset="-122"/>
                <a:cs typeface="Arial" pitchFamily="34" charset="-120"/>
              </a:rPr>
              <a:t>Kč</a:t>
            </a:r>
            <a:r>
              <a:rPr lang="en-US" sz="1100" dirty="0">
                <a:solidFill>
                  <a:srgbClr val="1E3440"/>
                </a:solidFill>
                <a:latin typeface="Arial" pitchFamily="34" charset="0"/>
                <a:ea typeface="Arial" pitchFamily="34" charset="-122"/>
                <a:cs typeface="Arial" pitchFamily="34" charset="-120"/>
              </a:rPr>
              <a:t> bez DPH</a:t>
            </a:r>
            <a:endParaRPr lang="en-US" sz="1070" dirty="0"/>
          </a:p>
          <a:p>
            <a:pPr marL="0" indent="0">
              <a:buNone/>
            </a:pPr>
            <a:r>
              <a:rPr lang="en-US" sz="1100" dirty="0" err="1">
                <a:solidFill>
                  <a:srgbClr val="1E3440"/>
                </a:solidFill>
                <a:latin typeface="Arial" pitchFamily="34" charset="0"/>
                <a:ea typeface="Arial" pitchFamily="34" charset="-122"/>
                <a:cs typeface="Arial" pitchFamily="34" charset="-120"/>
              </a:rPr>
              <a:t>Akceptace</a:t>
            </a:r>
            <a:r>
              <a:rPr lang="en-US" sz="1100" dirty="0">
                <a:solidFill>
                  <a:srgbClr val="1E3440"/>
                </a:solidFill>
                <a:latin typeface="Arial" pitchFamily="34" charset="0"/>
                <a:ea typeface="Arial" pitchFamily="34" charset="-122"/>
                <a:cs typeface="Arial" pitchFamily="34" charset="-120"/>
              </a:rPr>
              <a:t>: 17. 4. 2025</a:t>
            </a:r>
            <a:endParaRPr lang="en-US" sz="1070" dirty="0"/>
          </a:p>
          <a:p>
            <a:pPr marL="0" indent="0">
              <a:buNone/>
            </a:pPr>
            <a:r>
              <a:rPr lang="en-US" sz="1100" dirty="0">
                <a:solidFill>
                  <a:srgbClr val="1E3440"/>
                </a:solidFill>
                <a:latin typeface="Arial" pitchFamily="34" charset="0"/>
                <a:ea typeface="Arial" pitchFamily="34" charset="-122"/>
                <a:cs typeface="Arial" pitchFamily="34" charset="-120"/>
              </a:rPr>
              <a:t>Doplnění statistik: +7 500 Kč bez DPH</a:t>
            </a:r>
            <a:endParaRPr lang="en-US" sz="1070" dirty="0"/>
          </a:p>
        </p:txBody>
      </p:sp>
      <p:sp>
        <p:nvSpPr>
          <p:cNvPr id="14" name="Shape 12"/>
          <p:cNvSpPr/>
          <p:nvPr/>
        </p:nvSpPr>
        <p:spPr>
          <a:xfrm>
            <a:off x="4617720" y="1417320"/>
            <a:ext cx="6583680" cy="749808"/>
          </a:xfrm>
          <a:prstGeom prst="roundRect">
            <a:avLst>
              <a:gd name="adj" fmla="val 12195"/>
            </a:avLst>
          </a:prstGeom>
          <a:solidFill>
            <a:srgbClr val="EAF8F6"/>
          </a:solidFill>
          <a:ln w="12700">
            <a:solidFill>
              <a:srgbClr val="D7E7EC"/>
            </a:solidFill>
            <a:prstDash val="solid"/>
          </a:ln>
        </p:spPr>
        <p:txBody>
          <a:bodyPr/>
          <a:lstStyle/>
          <a:p>
            <a:endParaRPr lang="cs-CZ"/>
          </a:p>
        </p:txBody>
      </p:sp>
      <p:sp>
        <p:nvSpPr>
          <p:cNvPr id="15" name="Text 13"/>
          <p:cNvSpPr/>
          <p:nvPr/>
        </p:nvSpPr>
        <p:spPr>
          <a:xfrm>
            <a:off x="4892040" y="1417320"/>
            <a:ext cx="2011680" cy="749808"/>
          </a:xfrm>
          <a:prstGeom prst="rect">
            <a:avLst/>
          </a:prstGeom>
          <a:noFill/>
          <a:ln/>
        </p:spPr>
        <p:txBody>
          <a:bodyPr wrap="square" lIns="0" tIns="0" rIns="0" bIns="0" rtlCol="0" anchor="ctr"/>
          <a:lstStyle/>
          <a:p>
            <a:pPr marL="0" indent="0">
              <a:buNone/>
            </a:pPr>
            <a:r>
              <a:rPr lang="en-US" sz="1350" b="1" dirty="0">
                <a:solidFill>
                  <a:srgbClr val="073B52"/>
                </a:solidFill>
                <a:latin typeface="Arial" pitchFamily="34" charset="0"/>
                <a:ea typeface="Arial" pitchFamily="34" charset="-122"/>
                <a:cs typeface="Arial" pitchFamily="34" charset="-120"/>
              </a:rPr>
              <a:t>Jasná pravidla</a:t>
            </a:r>
            <a:endParaRPr lang="en-US" sz="1350" dirty="0"/>
          </a:p>
        </p:txBody>
      </p:sp>
      <p:sp>
        <p:nvSpPr>
          <p:cNvPr id="16" name="Text 14"/>
          <p:cNvSpPr/>
          <p:nvPr/>
        </p:nvSpPr>
        <p:spPr>
          <a:xfrm>
            <a:off x="6903720" y="1417320"/>
            <a:ext cx="3886200" cy="749808"/>
          </a:xfrm>
          <a:prstGeom prst="rect">
            <a:avLst/>
          </a:prstGeom>
          <a:noFill/>
          <a:ln/>
        </p:spPr>
        <p:txBody>
          <a:bodyPr wrap="square" lIns="0" tIns="0" rIns="0" bIns="0" rtlCol="0" anchor="ctr"/>
          <a:lstStyle/>
          <a:p>
            <a:pPr marL="0" indent="0">
              <a:buNone/>
            </a:pPr>
            <a:r>
              <a:rPr lang="en-US" sz="1200" dirty="0">
                <a:solidFill>
                  <a:srgbClr val="1E3440"/>
                </a:solidFill>
                <a:latin typeface="Arial" pitchFamily="34" charset="0"/>
                <a:ea typeface="Arial" pitchFamily="34" charset="-122"/>
                <a:cs typeface="Arial" pitchFamily="34" charset="-120"/>
              </a:rPr>
              <a:t>standardní průchod lze popsat krok za krokem</a:t>
            </a:r>
            <a:endParaRPr lang="en-US" sz="1080" dirty="0"/>
          </a:p>
        </p:txBody>
      </p:sp>
      <p:sp>
        <p:nvSpPr>
          <p:cNvPr id="17" name="Shape 15"/>
          <p:cNvSpPr/>
          <p:nvPr/>
        </p:nvSpPr>
        <p:spPr>
          <a:xfrm>
            <a:off x="4617720" y="2404872"/>
            <a:ext cx="6583680" cy="749808"/>
          </a:xfrm>
          <a:prstGeom prst="roundRect">
            <a:avLst>
              <a:gd name="adj" fmla="val 12195"/>
            </a:avLst>
          </a:prstGeom>
          <a:solidFill>
            <a:srgbClr val="EEF8EF"/>
          </a:solidFill>
          <a:ln w="12700">
            <a:solidFill>
              <a:srgbClr val="D7E7EC"/>
            </a:solidFill>
            <a:prstDash val="solid"/>
          </a:ln>
        </p:spPr>
        <p:txBody>
          <a:bodyPr/>
          <a:lstStyle/>
          <a:p>
            <a:endParaRPr lang="cs-CZ"/>
          </a:p>
        </p:txBody>
      </p:sp>
      <p:sp>
        <p:nvSpPr>
          <p:cNvPr id="18" name="Text 16"/>
          <p:cNvSpPr/>
          <p:nvPr/>
        </p:nvSpPr>
        <p:spPr>
          <a:xfrm>
            <a:off x="4892040" y="2404872"/>
            <a:ext cx="2011680" cy="749808"/>
          </a:xfrm>
          <a:prstGeom prst="rect">
            <a:avLst/>
          </a:prstGeom>
          <a:noFill/>
          <a:ln/>
        </p:spPr>
        <p:txBody>
          <a:bodyPr wrap="square" lIns="0" tIns="0" rIns="0" bIns="0" rtlCol="0" anchor="ctr"/>
          <a:lstStyle/>
          <a:p>
            <a:pPr marL="0" indent="0">
              <a:buNone/>
            </a:pPr>
            <a:r>
              <a:rPr lang="en-US" sz="1350" b="1" dirty="0">
                <a:solidFill>
                  <a:srgbClr val="073B52"/>
                </a:solidFill>
                <a:latin typeface="Arial" pitchFamily="34" charset="0"/>
                <a:ea typeface="Arial" pitchFamily="34" charset="-122"/>
                <a:cs typeface="Arial" pitchFamily="34" charset="-120"/>
              </a:rPr>
              <a:t>Denní rutina</a:t>
            </a:r>
            <a:endParaRPr lang="en-US" sz="1350" dirty="0"/>
          </a:p>
        </p:txBody>
      </p:sp>
      <p:sp>
        <p:nvSpPr>
          <p:cNvPr id="19" name="Text 17"/>
          <p:cNvSpPr/>
          <p:nvPr/>
        </p:nvSpPr>
        <p:spPr>
          <a:xfrm>
            <a:off x="6903720" y="2404872"/>
            <a:ext cx="3886200" cy="749808"/>
          </a:xfrm>
          <a:prstGeom prst="rect">
            <a:avLst/>
          </a:prstGeom>
          <a:noFill/>
          <a:ln/>
        </p:spPr>
        <p:txBody>
          <a:bodyPr wrap="square" lIns="0" tIns="0" rIns="0" bIns="0" rtlCol="0" anchor="ctr"/>
          <a:lstStyle/>
          <a:p>
            <a:pPr marL="0" indent="0">
              <a:buNone/>
            </a:pPr>
            <a:r>
              <a:rPr lang="en-US" sz="1200" dirty="0">
                <a:solidFill>
                  <a:srgbClr val="1E3440"/>
                </a:solidFill>
                <a:latin typeface="Arial" pitchFamily="34" charset="0"/>
                <a:ea typeface="Arial" pitchFamily="34" charset="-122"/>
                <a:cs typeface="Arial" pitchFamily="34" charset="-120"/>
              </a:rPr>
              <a:t>malé úkony se za rok kumulují do významné úspory</a:t>
            </a:r>
            <a:endParaRPr lang="en-US" sz="1080" dirty="0"/>
          </a:p>
        </p:txBody>
      </p:sp>
      <p:sp>
        <p:nvSpPr>
          <p:cNvPr id="20" name="Shape 18"/>
          <p:cNvSpPr/>
          <p:nvPr/>
        </p:nvSpPr>
        <p:spPr>
          <a:xfrm>
            <a:off x="4617720" y="3392424"/>
            <a:ext cx="6583680" cy="749808"/>
          </a:xfrm>
          <a:prstGeom prst="roundRect">
            <a:avLst>
              <a:gd name="adj" fmla="val 12195"/>
            </a:avLst>
          </a:prstGeom>
          <a:solidFill>
            <a:srgbClr val="EAF8F6"/>
          </a:solidFill>
          <a:ln w="12700">
            <a:solidFill>
              <a:srgbClr val="D7E7EC"/>
            </a:solidFill>
            <a:prstDash val="solid"/>
          </a:ln>
        </p:spPr>
        <p:txBody>
          <a:bodyPr/>
          <a:lstStyle/>
          <a:p>
            <a:endParaRPr lang="cs-CZ"/>
          </a:p>
        </p:txBody>
      </p:sp>
      <p:sp>
        <p:nvSpPr>
          <p:cNvPr id="21" name="Text 19"/>
          <p:cNvSpPr/>
          <p:nvPr/>
        </p:nvSpPr>
        <p:spPr>
          <a:xfrm>
            <a:off x="4892040" y="3392424"/>
            <a:ext cx="2011680" cy="749808"/>
          </a:xfrm>
          <a:prstGeom prst="rect">
            <a:avLst/>
          </a:prstGeom>
          <a:noFill/>
          <a:ln/>
        </p:spPr>
        <p:txBody>
          <a:bodyPr wrap="square" lIns="0" tIns="0" rIns="0" bIns="0" rtlCol="0" anchor="ctr"/>
          <a:lstStyle/>
          <a:p>
            <a:pPr marL="0" indent="0">
              <a:buNone/>
            </a:pPr>
            <a:r>
              <a:rPr lang="en-US" sz="1350" b="1" dirty="0">
                <a:solidFill>
                  <a:srgbClr val="073B52"/>
                </a:solidFill>
                <a:latin typeface="Arial" pitchFamily="34" charset="0"/>
                <a:ea typeface="Arial" pitchFamily="34" charset="-122"/>
                <a:cs typeface="Arial" pitchFamily="34" charset="-120"/>
              </a:rPr>
              <a:t>Řízené výjimky</a:t>
            </a:r>
            <a:endParaRPr lang="en-US" sz="1350" dirty="0"/>
          </a:p>
        </p:txBody>
      </p:sp>
      <p:sp>
        <p:nvSpPr>
          <p:cNvPr id="22" name="Text 20"/>
          <p:cNvSpPr/>
          <p:nvPr/>
        </p:nvSpPr>
        <p:spPr>
          <a:xfrm>
            <a:off x="6903720" y="3392424"/>
            <a:ext cx="3886200" cy="749808"/>
          </a:xfrm>
          <a:prstGeom prst="rect">
            <a:avLst/>
          </a:prstGeom>
          <a:noFill/>
          <a:ln/>
        </p:spPr>
        <p:txBody>
          <a:bodyPr wrap="square" lIns="0" tIns="0" rIns="0" bIns="0" rtlCol="0" anchor="ctr"/>
          <a:lstStyle/>
          <a:p>
            <a:pPr marL="0" indent="0">
              <a:buNone/>
            </a:pPr>
            <a:r>
              <a:rPr lang="en-US" sz="1200" dirty="0">
                <a:solidFill>
                  <a:srgbClr val="1E3440"/>
                </a:solidFill>
                <a:latin typeface="Arial" pitchFamily="34" charset="0"/>
                <a:ea typeface="Arial" pitchFamily="34" charset="-122"/>
                <a:cs typeface="Arial" pitchFamily="34" charset="-120"/>
              </a:rPr>
              <a:t>nevyhovující případy zůstávají člověku</a:t>
            </a:r>
            <a:endParaRPr lang="en-US" sz="1080" dirty="0"/>
          </a:p>
        </p:txBody>
      </p:sp>
      <p:sp>
        <p:nvSpPr>
          <p:cNvPr id="23" name="Shape 21"/>
          <p:cNvSpPr/>
          <p:nvPr/>
        </p:nvSpPr>
        <p:spPr>
          <a:xfrm>
            <a:off x="4617720" y="4379976"/>
            <a:ext cx="6583680" cy="749808"/>
          </a:xfrm>
          <a:prstGeom prst="roundRect">
            <a:avLst>
              <a:gd name="adj" fmla="val 12195"/>
            </a:avLst>
          </a:prstGeom>
          <a:solidFill>
            <a:srgbClr val="EEF8EF"/>
          </a:solidFill>
          <a:ln w="12700">
            <a:solidFill>
              <a:srgbClr val="D7E7EC"/>
            </a:solidFill>
            <a:prstDash val="solid"/>
          </a:ln>
        </p:spPr>
        <p:txBody>
          <a:bodyPr/>
          <a:lstStyle/>
          <a:p>
            <a:endParaRPr lang="cs-CZ"/>
          </a:p>
        </p:txBody>
      </p:sp>
      <p:sp>
        <p:nvSpPr>
          <p:cNvPr id="24" name="Text 22"/>
          <p:cNvSpPr/>
          <p:nvPr/>
        </p:nvSpPr>
        <p:spPr>
          <a:xfrm>
            <a:off x="4892040" y="4379976"/>
            <a:ext cx="2011680" cy="749808"/>
          </a:xfrm>
          <a:prstGeom prst="rect">
            <a:avLst/>
          </a:prstGeom>
          <a:noFill/>
          <a:ln/>
        </p:spPr>
        <p:txBody>
          <a:bodyPr wrap="square" lIns="0" tIns="0" rIns="0" bIns="0" rtlCol="0" anchor="ctr"/>
          <a:lstStyle/>
          <a:p>
            <a:pPr marL="0" indent="0">
              <a:buNone/>
            </a:pPr>
            <a:r>
              <a:rPr lang="en-US" sz="1350" b="1" dirty="0">
                <a:solidFill>
                  <a:srgbClr val="073B52"/>
                </a:solidFill>
                <a:latin typeface="Arial" pitchFamily="34" charset="0"/>
                <a:ea typeface="Arial" pitchFamily="34" charset="-122"/>
                <a:cs typeface="Arial" pitchFamily="34" charset="-120"/>
              </a:rPr>
              <a:t>Měřitelný výstup</a:t>
            </a:r>
            <a:endParaRPr lang="en-US" sz="1350" dirty="0"/>
          </a:p>
        </p:txBody>
      </p:sp>
      <p:sp>
        <p:nvSpPr>
          <p:cNvPr id="25" name="Text 23"/>
          <p:cNvSpPr/>
          <p:nvPr/>
        </p:nvSpPr>
        <p:spPr>
          <a:xfrm>
            <a:off x="6903720" y="4379976"/>
            <a:ext cx="3886200" cy="749808"/>
          </a:xfrm>
          <a:prstGeom prst="rect">
            <a:avLst/>
          </a:prstGeom>
          <a:noFill/>
          <a:ln/>
        </p:spPr>
        <p:txBody>
          <a:bodyPr wrap="square" lIns="0" tIns="0" rIns="0" bIns="0" rtlCol="0" anchor="ctr"/>
          <a:lstStyle/>
          <a:p>
            <a:pPr marL="0" indent="0">
              <a:buNone/>
            </a:pPr>
            <a:r>
              <a:rPr lang="en-US" sz="1200" dirty="0">
                <a:solidFill>
                  <a:srgbClr val="1E3440"/>
                </a:solidFill>
                <a:latin typeface="Arial" pitchFamily="34" charset="0"/>
                <a:ea typeface="Arial" pitchFamily="34" charset="-122"/>
                <a:cs typeface="Arial" pitchFamily="34" charset="-120"/>
              </a:rPr>
              <a:t>report a statistika umožňují kontrolovat provoz</a:t>
            </a:r>
            <a:endParaRPr lang="en-US" sz="108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6FAFC"/>
          </a:solidFill>
          <a:ln w="12700">
            <a:solidFill>
              <a:srgbClr val="F6FAFC">
                <a:alpha val="0"/>
              </a:srgbClr>
            </a:solidFill>
            <a:prstDash val="solid"/>
          </a:ln>
        </p:spPr>
        <p:txBody>
          <a:bodyPr/>
          <a:lstStyle/>
          <a:p>
            <a:endParaRPr lang="cs-CZ"/>
          </a:p>
        </p:txBody>
      </p:sp>
      <p:sp>
        <p:nvSpPr>
          <p:cNvPr id="3" name="Shape 1"/>
          <p:cNvSpPr/>
          <p:nvPr/>
        </p:nvSpPr>
        <p:spPr>
          <a:xfrm>
            <a:off x="0" y="0"/>
            <a:ext cx="12191695" cy="137160"/>
          </a:xfrm>
          <a:prstGeom prst="rect">
            <a:avLst/>
          </a:prstGeom>
          <a:solidFill>
            <a:srgbClr val="11A8B8"/>
          </a:solidFill>
          <a:ln w="12700">
            <a:solidFill>
              <a:srgbClr val="11A8B8">
                <a:alpha val="0"/>
              </a:srgbClr>
            </a:solidFill>
            <a:prstDash val="solid"/>
          </a:ln>
        </p:spPr>
        <p:txBody>
          <a:bodyPr/>
          <a:lstStyle/>
          <a:p>
            <a:endParaRPr lang="cs-CZ"/>
          </a:p>
        </p:txBody>
      </p:sp>
      <p:sp>
        <p:nvSpPr>
          <p:cNvPr id="4" name="Text 2"/>
          <p:cNvSpPr/>
          <p:nvPr/>
        </p:nvSpPr>
        <p:spPr>
          <a:xfrm>
            <a:off x="502920" y="6528816"/>
            <a:ext cx="5943600" cy="146304"/>
          </a:xfrm>
          <a:prstGeom prst="rect">
            <a:avLst/>
          </a:prstGeom>
          <a:noFill/>
          <a:ln/>
        </p:spPr>
        <p:txBody>
          <a:bodyPr wrap="square" lIns="0" tIns="0" rIns="0" bIns="0" rtlCol="0" anchor="ctr"/>
          <a:lstStyle/>
          <a:p>
            <a:pPr marL="0" indent="0">
              <a:buNone/>
            </a:pPr>
            <a:r>
              <a:rPr lang="en-US" sz="800" dirty="0">
                <a:solidFill>
                  <a:srgbClr val="52717C"/>
                </a:solidFill>
                <a:latin typeface="Arial" pitchFamily="34" charset="0"/>
                <a:ea typeface="Arial" pitchFamily="34" charset="-122"/>
                <a:cs typeface="Arial" pitchFamily="34" charset="-120"/>
              </a:rPr>
              <a:t>ÚMOb Ostrava-Jih | Future City Tech 2026</a:t>
            </a:r>
            <a:endParaRPr lang="en-US" sz="800" dirty="0"/>
          </a:p>
        </p:txBody>
      </p:sp>
      <p:sp>
        <p:nvSpPr>
          <p:cNvPr id="5" name="Text 3"/>
          <p:cNvSpPr/>
          <p:nvPr/>
        </p:nvSpPr>
        <p:spPr>
          <a:xfrm>
            <a:off x="11155680" y="6510528"/>
            <a:ext cx="502920" cy="164592"/>
          </a:xfrm>
          <a:prstGeom prst="rect">
            <a:avLst/>
          </a:prstGeom>
          <a:noFill/>
          <a:ln/>
        </p:spPr>
        <p:txBody>
          <a:bodyPr wrap="square" lIns="0" tIns="0" rIns="0" bIns="0" rtlCol="0" anchor="ctr"/>
          <a:lstStyle/>
          <a:p>
            <a:pPr marL="0" indent="0" algn="r">
              <a:buNone/>
            </a:pPr>
            <a:r>
              <a:rPr lang="en-US" sz="800" b="1" dirty="0">
                <a:solidFill>
                  <a:srgbClr val="52717C"/>
                </a:solidFill>
                <a:latin typeface="Arial" pitchFamily="34" charset="0"/>
                <a:ea typeface="Arial" pitchFamily="34" charset="-122"/>
                <a:cs typeface="Arial" pitchFamily="34" charset="-120"/>
              </a:rPr>
              <a:t>6</a:t>
            </a:r>
            <a:endParaRPr lang="en-US" sz="800" dirty="0"/>
          </a:p>
        </p:txBody>
      </p:sp>
      <p:sp>
        <p:nvSpPr>
          <p:cNvPr id="6" name="Text 4"/>
          <p:cNvSpPr/>
          <p:nvPr/>
        </p:nvSpPr>
        <p:spPr>
          <a:xfrm>
            <a:off x="594360" y="393192"/>
            <a:ext cx="8961120" cy="411480"/>
          </a:xfrm>
          <a:prstGeom prst="rect">
            <a:avLst/>
          </a:prstGeom>
          <a:noFill/>
          <a:ln/>
        </p:spPr>
        <p:txBody>
          <a:bodyPr wrap="square" lIns="0" tIns="0" rIns="0" bIns="0" rtlCol="0" anchor="ctr"/>
          <a:lstStyle/>
          <a:p>
            <a:pPr marL="0" indent="0">
              <a:buNone/>
            </a:pPr>
            <a:r>
              <a:rPr lang="en-US" sz="2500" b="1" dirty="0">
                <a:solidFill>
                  <a:srgbClr val="073B52"/>
                </a:solidFill>
                <a:latin typeface="Arial" pitchFamily="34" charset="0"/>
                <a:ea typeface="Arial" pitchFamily="34" charset="-122"/>
                <a:cs typeface="Arial" pitchFamily="34" charset="-120"/>
              </a:rPr>
              <a:t>Jaký úkon robot ve spisové službě přebírá</a:t>
            </a:r>
            <a:endParaRPr lang="en-US" sz="2500" dirty="0"/>
          </a:p>
        </p:txBody>
      </p:sp>
      <p:sp>
        <p:nvSpPr>
          <p:cNvPr id="7" name="Text 5"/>
          <p:cNvSpPr/>
          <p:nvPr/>
        </p:nvSpPr>
        <p:spPr>
          <a:xfrm>
            <a:off x="612648" y="832104"/>
            <a:ext cx="8595360" cy="256032"/>
          </a:xfrm>
          <a:prstGeom prst="rect">
            <a:avLst/>
          </a:prstGeom>
          <a:noFill/>
          <a:ln/>
        </p:spPr>
        <p:txBody>
          <a:bodyPr wrap="square" lIns="0" tIns="0" rIns="0" bIns="0" rtlCol="0" anchor="ctr"/>
          <a:lstStyle/>
          <a:p>
            <a:pPr marL="0" indent="0">
              <a:buNone/>
            </a:pPr>
            <a:r>
              <a:rPr lang="en-US" sz="1100" dirty="0">
                <a:solidFill>
                  <a:srgbClr val="52717C"/>
                </a:solidFill>
                <a:latin typeface="Arial" pitchFamily="34" charset="0"/>
                <a:ea typeface="Arial" pitchFamily="34" charset="-122"/>
                <a:cs typeface="Arial" pitchFamily="34" charset="-120"/>
              </a:rPr>
              <a:t>Robot nejdřív hromadně zpracuje výpravnu, pak v podatelně eviduje položky jednu po druhé.</a:t>
            </a:r>
            <a:endParaRPr lang="en-US" sz="1100" dirty="0"/>
          </a:p>
        </p:txBody>
      </p:sp>
      <p:sp>
        <p:nvSpPr>
          <p:cNvPr id="8" name="Rounded Rectangle 7"/>
          <p:cNvSpPr/>
          <p:nvPr/>
        </p:nvSpPr>
        <p:spPr>
          <a:xfrm>
            <a:off x="548640" y="1828800"/>
            <a:ext cx="1426464" cy="169164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9" name="Oval 8"/>
          <p:cNvSpPr/>
          <p:nvPr/>
        </p:nvSpPr>
        <p:spPr>
          <a:xfrm>
            <a:off x="1060704" y="1993392"/>
            <a:ext cx="402336" cy="402336"/>
          </a:xfrm>
          <a:prstGeom prst="ellipse">
            <a:avLst/>
          </a:prstGeom>
          <a:solidFill>
            <a:srgbClr val="11A8B8"/>
          </a:solidFill>
          <a:ln>
            <a:noFill/>
          </a:ln>
        </p:spPr>
        <p:txBody>
          <a:bodyPr rtlCol="0" anchor="ctr"/>
          <a:lstStyle/>
          <a:p>
            <a:pPr algn="ctr"/>
            <a:endParaRPr/>
          </a:p>
        </p:txBody>
      </p:sp>
      <p:sp>
        <p:nvSpPr>
          <p:cNvPr id="10" name="TextBox 9"/>
          <p:cNvSpPr txBox="1"/>
          <p:nvPr/>
        </p:nvSpPr>
        <p:spPr>
          <a:xfrm>
            <a:off x="1060704" y="1993392"/>
            <a:ext cx="402336" cy="402336"/>
          </a:xfrm>
          <a:prstGeom prst="rect">
            <a:avLst/>
          </a:prstGeom>
          <a:noFill/>
        </p:spPr>
        <p:txBody>
          <a:bodyPr wrap="square" lIns="0" tIns="0" rIns="0" bIns="0" anchor="ctr">
            <a:spAutoFit/>
          </a:bodyPr>
          <a:lstStyle/>
          <a:p>
            <a:pPr algn="ctr"/>
            <a:r>
              <a:rPr sz="1300" b="1">
                <a:solidFill>
                  <a:srgbClr val="FFFFFF"/>
                </a:solidFill>
                <a:latin typeface="Arial"/>
              </a:rPr>
              <a:t>1</a:t>
            </a:r>
          </a:p>
        </p:txBody>
      </p:sp>
      <p:sp>
        <p:nvSpPr>
          <p:cNvPr id="11" name="TextBox 10"/>
          <p:cNvSpPr txBox="1"/>
          <p:nvPr/>
        </p:nvSpPr>
        <p:spPr>
          <a:xfrm>
            <a:off x="621792" y="2487168"/>
            <a:ext cx="1280160" cy="411480"/>
          </a:xfrm>
          <a:prstGeom prst="rect">
            <a:avLst/>
          </a:prstGeom>
          <a:noFill/>
        </p:spPr>
        <p:txBody>
          <a:bodyPr wrap="square" lIns="0" tIns="0" rIns="0" bIns="0" anchor="ctr">
            <a:spAutoFit/>
          </a:bodyPr>
          <a:lstStyle/>
          <a:p>
            <a:pPr algn="ctr"/>
            <a:r>
              <a:rPr sz="1150" b="1">
                <a:solidFill>
                  <a:srgbClr val="073B52"/>
                </a:solidFill>
                <a:latin typeface="Arial"/>
              </a:rPr>
              <a:t>K převzetí</a:t>
            </a:r>
          </a:p>
        </p:txBody>
      </p:sp>
      <p:sp>
        <p:nvSpPr>
          <p:cNvPr id="12" name="TextBox 11"/>
          <p:cNvSpPr txBox="1"/>
          <p:nvPr/>
        </p:nvSpPr>
        <p:spPr>
          <a:xfrm>
            <a:off x="640080" y="2926080"/>
            <a:ext cx="1243584" cy="502920"/>
          </a:xfrm>
          <a:prstGeom prst="rect">
            <a:avLst/>
          </a:prstGeom>
          <a:noFill/>
        </p:spPr>
        <p:txBody>
          <a:bodyPr wrap="square" lIns="0" tIns="0" rIns="0" bIns="0" anchor="t">
            <a:spAutoFit/>
          </a:bodyPr>
          <a:lstStyle/>
          <a:p>
            <a:pPr algn="ctr"/>
            <a:r>
              <a:rPr sz="1000" b="0">
                <a:solidFill>
                  <a:srgbClr val="52717C"/>
                </a:solidFill>
                <a:latin typeface="Arial"/>
              </a:rPr>
              <a:t>filtr Zacházení: interní elektronické</a:t>
            </a:r>
          </a:p>
        </p:txBody>
      </p:sp>
      <p:cxnSp>
        <p:nvCxnSpPr>
          <p:cNvPr id="13" name="Connector 12"/>
          <p:cNvCxnSpPr/>
          <p:nvPr/>
        </p:nvCxnSpPr>
        <p:spPr>
          <a:xfrm>
            <a:off x="1993392" y="2674620"/>
            <a:ext cx="146304" cy="0"/>
          </a:xfrm>
          <a:prstGeom prst="line">
            <a:avLst/>
          </a:prstGeom>
          <a:ln w="19050">
            <a:solidFill>
              <a:srgbClr val="11A8B8"/>
            </a:solidFill>
            <a:tailEnd type="triangle"/>
          </a:ln>
        </p:spPr>
      </p:cxnSp>
      <p:sp>
        <p:nvSpPr>
          <p:cNvPr id="14" name="Rounded Rectangle 13"/>
          <p:cNvSpPr/>
          <p:nvPr/>
        </p:nvSpPr>
        <p:spPr>
          <a:xfrm>
            <a:off x="2157984" y="1828800"/>
            <a:ext cx="1426464" cy="169164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15" name="Oval 14"/>
          <p:cNvSpPr/>
          <p:nvPr/>
        </p:nvSpPr>
        <p:spPr>
          <a:xfrm>
            <a:off x="2670048" y="1993392"/>
            <a:ext cx="402336" cy="402336"/>
          </a:xfrm>
          <a:prstGeom prst="ellipse">
            <a:avLst/>
          </a:prstGeom>
          <a:solidFill>
            <a:srgbClr val="11A8B8"/>
          </a:solidFill>
          <a:ln>
            <a:noFill/>
          </a:ln>
        </p:spPr>
        <p:txBody>
          <a:bodyPr rtlCol="0" anchor="ctr"/>
          <a:lstStyle/>
          <a:p>
            <a:pPr algn="ctr"/>
            <a:endParaRPr/>
          </a:p>
        </p:txBody>
      </p:sp>
      <p:sp>
        <p:nvSpPr>
          <p:cNvPr id="16" name="TextBox 15"/>
          <p:cNvSpPr txBox="1"/>
          <p:nvPr/>
        </p:nvSpPr>
        <p:spPr>
          <a:xfrm>
            <a:off x="2670048" y="1993392"/>
            <a:ext cx="402336" cy="402336"/>
          </a:xfrm>
          <a:prstGeom prst="rect">
            <a:avLst/>
          </a:prstGeom>
          <a:noFill/>
        </p:spPr>
        <p:txBody>
          <a:bodyPr wrap="square" lIns="0" tIns="0" rIns="0" bIns="0" anchor="ctr">
            <a:spAutoFit/>
          </a:bodyPr>
          <a:lstStyle/>
          <a:p>
            <a:pPr algn="ctr"/>
            <a:r>
              <a:rPr sz="1300" b="1">
                <a:solidFill>
                  <a:srgbClr val="FFFFFF"/>
                </a:solidFill>
                <a:latin typeface="Arial"/>
              </a:rPr>
              <a:t>2</a:t>
            </a:r>
          </a:p>
        </p:txBody>
      </p:sp>
      <p:sp>
        <p:nvSpPr>
          <p:cNvPr id="17" name="TextBox 16"/>
          <p:cNvSpPr txBox="1"/>
          <p:nvPr/>
        </p:nvSpPr>
        <p:spPr>
          <a:xfrm>
            <a:off x="2231136" y="2487168"/>
            <a:ext cx="1280160" cy="411480"/>
          </a:xfrm>
          <a:prstGeom prst="rect">
            <a:avLst/>
          </a:prstGeom>
          <a:noFill/>
        </p:spPr>
        <p:txBody>
          <a:bodyPr wrap="square" lIns="0" tIns="0" rIns="0" bIns="0" anchor="ctr">
            <a:spAutoFit/>
          </a:bodyPr>
          <a:lstStyle/>
          <a:p>
            <a:pPr algn="ctr"/>
            <a:r>
              <a:rPr sz="1150" b="1">
                <a:solidFill>
                  <a:srgbClr val="073B52"/>
                </a:solidFill>
                <a:latin typeface="Arial"/>
              </a:rPr>
              <a:t>Kontrola duplicit</a:t>
            </a:r>
          </a:p>
        </p:txBody>
      </p:sp>
      <p:sp>
        <p:nvSpPr>
          <p:cNvPr id="18" name="TextBox 17"/>
          <p:cNvSpPr txBox="1"/>
          <p:nvPr/>
        </p:nvSpPr>
        <p:spPr>
          <a:xfrm>
            <a:off x="2249424" y="2926080"/>
            <a:ext cx="1243584" cy="502920"/>
          </a:xfrm>
          <a:prstGeom prst="rect">
            <a:avLst/>
          </a:prstGeom>
          <a:noFill/>
        </p:spPr>
        <p:txBody>
          <a:bodyPr wrap="square" lIns="0" tIns="0" rIns="0" bIns="0" anchor="t">
            <a:spAutoFit/>
          </a:bodyPr>
          <a:lstStyle/>
          <a:p>
            <a:pPr algn="ctr"/>
            <a:r>
              <a:rPr sz="1000" b="0">
                <a:solidFill>
                  <a:srgbClr val="52717C"/>
                </a:solidFill>
                <a:latin typeface="Arial"/>
              </a:rPr>
              <a:t>seznam bez duplicit ČJ × subjekt</a:t>
            </a:r>
          </a:p>
        </p:txBody>
      </p:sp>
      <p:cxnSp>
        <p:nvCxnSpPr>
          <p:cNvPr id="19" name="Connector 18"/>
          <p:cNvCxnSpPr/>
          <p:nvPr/>
        </p:nvCxnSpPr>
        <p:spPr>
          <a:xfrm>
            <a:off x="3602736" y="2674620"/>
            <a:ext cx="146304" cy="0"/>
          </a:xfrm>
          <a:prstGeom prst="line">
            <a:avLst/>
          </a:prstGeom>
          <a:ln w="19050">
            <a:solidFill>
              <a:srgbClr val="11A8B8"/>
            </a:solidFill>
            <a:tailEnd type="triangle"/>
          </a:ln>
        </p:spPr>
      </p:cxnSp>
      <p:sp>
        <p:nvSpPr>
          <p:cNvPr id="20" name="Rounded Rectangle 19"/>
          <p:cNvSpPr/>
          <p:nvPr/>
        </p:nvSpPr>
        <p:spPr>
          <a:xfrm>
            <a:off x="3767328" y="1828800"/>
            <a:ext cx="1426464" cy="169164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21" name="Oval 20"/>
          <p:cNvSpPr/>
          <p:nvPr/>
        </p:nvSpPr>
        <p:spPr>
          <a:xfrm>
            <a:off x="4279392" y="1993392"/>
            <a:ext cx="402336" cy="402336"/>
          </a:xfrm>
          <a:prstGeom prst="ellipse">
            <a:avLst/>
          </a:prstGeom>
          <a:solidFill>
            <a:srgbClr val="11A8B8"/>
          </a:solidFill>
          <a:ln>
            <a:noFill/>
          </a:ln>
        </p:spPr>
        <p:txBody>
          <a:bodyPr rtlCol="0" anchor="ctr"/>
          <a:lstStyle/>
          <a:p>
            <a:pPr algn="ctr"/>
            <a:endParaRPr/>
          </a:p>
        </p:txBody>
      </p:sp>
      <p:sp>
        <p:nvSpPr>
          <p:cNvPr id="22" name="TextBox 21"/>
          <p:cNvSpPr txBox="1"/>
          <p:nvPr/>
        </p:nvSpPr>
        <p:spPr>
          <a:xfrm>
            <a:off x="4279392" y="1993392"/>
            <a:ext cx="402336" cy="402336"/>
          </a:xfrm>
          <a:prstGeom prst="rect">
            <a:avLst/>
          </a:prstGeom>
          <a:noFill/>
        </p:spPr>
        <p:txBody>
          <a:bodyPr wrap="square" lIns="0" tIns="0" rIns="0" bIns="0" anchor="ctr">
            <a:spAutoFit/>
          </a:bodyPr>
          <a:lstStyle/>
          <a:p>
            <a:pPr algn="ctr"/>
            <a:r>
              <a:rPr sz="1300" b="1">
                <a:solidFill>
                  <a:srgbClr val="FFFFFF"/>
                </a:solidFill>
                <a:latin typeface="Arial"/>
              </a:rPr>
              <a:t>3</a:t>
            </a:r>
          </a:p>
        </p:txBody>
      </p:sp>
      <p:sp>
        <p:nvSpPr>
          <p:cNvPr id="23" name="TextBox 22"/>
          <p:cNvSpPr txBox="1"/>
          <p:nvPr/>
        </p:nvSpPr>
        <p:spPr>
          <a:xfrm>
            <a:off x="3840480" y="2487168"/>
            <a:ext cx="1280160" cy="411480"/>
          </a:xfrm>
          <a:prstGeom prst="rect">
            <a:avLst/>
          </a:prstGeom>
          <a:noFill/>
        </p:spPr>
        <p:txBody>
          <a:bodyPr wrap="square" lIns="0" tIns="0" rIns="0" bIns="0" anchor="ctr">
            <a:spAutoFit/>
          </a:bodyPr>
          <a:lstStyle/>
          <a:p>
            <a:pPr algn="ctr"/>
            <a:r>
              <a:rPr sz="1150" b="1">
                <a:solidFill>
                  <a:srgbClr val="073B52"/>
                </a:solidFill>
                <a:latin typeface="Arial"/>
              </a:rPr>
              <a:t>Předat k distribuci</a:t>
            </a:r>
          </a:p>
        </p:txBody>
      </p:sp>
      <p:sp>
        <p:nvSpPr>
          <p:cNvPr id="24" name="TextBox 23"/>
          <p:cNvSpPr txBox="1"/>
          <p:nvPr/>
        </p:nvSpPr>
        <p:spPr>
          <a:xfrm>
            <a:off x="3858768" y="2926080"/>
            <a:ext cx="1243584" cy="502920"/>
          </a:xfrm>
          <a:prstGeom prst="rect">
            <a:avLst/>
          </a:prstGeom>
          <a:noFill/>
        </p:spPr>
        <p:txBody>
          <a:bodyPr wrap="square" lIns="0" tIns="0" rIns="0" bIns="0" anchor="t">
            <a:spAutoFit/>
          </a:bodyPr>
          <a:lstStyle/>
          <a:p>
            <a:pPr algn="ctr"/>
            <a:r>
              <a:rPr sz="1000" b="0">
                <a:solidFill>
                  <a:srgbClr val="52717C"/>
                </a:solidFill>
                <a:latin typeface="Arial"/>
              </a:rPr>
              <a:t>distributor Česká pošta, s. p.</a:t>
            </a:r>
          </a:p>
        </p:txBody>
      </p:sp>
      <p:cxnSp>
        <p:nvCxnSpPr>
          <p:cNvPr id="25" name="Connector 24"/>
          <p:cNvCxnSpPr/>
          <p:nvPr/>
        </p:nvCxnSpPr>
        <p:spPr>
          <a:xfrm>
            <a:off x="5212079" y="2674620"/>
            <a:ext cx="146305" cy="0"/>
          </a:xfrm>
          <a:prstGeom prst="line">
            <a:avLst/>
          </a:prstGeom>
          <a:ln w="19050">
            <a:solidFill>
              <a:srgbClr val="11A8B8"/>
            </a:solidFill>
            <a:tailEnd type="triangle"/>
          </a:ln>
        </p:spPr>
      </p:cxnSp>
      <p:sp>
        <p:nvSpPr>
          <p:cNvPr id="26" name="Rounded Rectangle 25"/>
          <p:cNvSpPr/>
          <p:nvPr/>
        </p:nvSpPr>
        <p:spPr>
          <a:xfrm>
            <a:off x="5376672" y="1828800"/>
            <a:ext cx="1426464" cy="169164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27" name="Oval 26"/>
          <p:cNvSpPr/>
          <p:nvPr/>
        </p:nvSpPr>
        <p:spPr>
          <a:xfrm>
            <a:off x="5888736" y="1993392"/>
            <a:ext cx="402336" cy="402336"/>
          </a:xfrm>
          <a:prstGeom prst="ellipse">
            <a:avLst/>
          </a:prstGeom>
          <a:solidFill>
            <a:srgbClr val="11A8B8"/>
          </a:solidFill>
          <a:ln>
            <a:noFill/>
          </a:ln>
        </p:spPr>
        <p:txBody>
          <a:bodyPr rtlCol="0" anchor="ctr"/>
          <a:lstStyle/>
          <a:p>
            <a:pPr algn="ctr"/>
            <a:endParaRPr/>
          </a:p>
        </p:txBody>
      </p:sp>
      <p:sp>
        <p:nvSpPr>
          <p:cNvPr id="28" name="TextBox 27"/>
          <p:cNvSpPr txBox="1"/>
          <p:nvPr/>
        </p:nvSpPr>
        <p:spPr>
          <a:xfrm>
            <a:off x="5888736" y="1993392"/>
            <a:ext cx="402336" cy="402336"/>
          </a:xfrm>
          <a:prstGeom prst="rect">
            <a:avLst/>
          </a:prstGeom>
          <a:noFill/>
        </p:spPr>
        <p:txBody>
          <a:bodyPr wrap="square" lIns="0" tIns="0" rIns="0" bIns="0" anchor="ctr">
            <a:spAutoFit/>
          </a:bodyPr>
          <a:lstStyle/>
          <a:p>
            <a:pPr algn="ctr"/>
            <a:r>
              <a:rPr sz="1300" b="1">
                <a:solidFill>
                  <a:srgbClr val="FFFFFF"/>
                </a:solidFill>
                <a:latin typeface="Arial"/>
              </a:rPr>
              <a:t>4</a:t>
            </a:r>
          </a:p>
        </p:txBody>
      </p:sp>
      <p:sp>
        <p:nvSpPr>
          <p:cNvPr id="29" name="TextBox 28"/>
          <p:cNvSpPr txBox="1"/>
          <p:nvPr/>
        </p:nvSpPr>
        <p:spPr>
          <a:xfrm>
            <a:off x="5449824" y="2487168"/>
            <a:ext cx="1280160" cy="411480"/>
          </a:xfrm>
          <a:prstGeom prst="rect">
            <a:avLst/>
          </a:prstGeom>
          <a:noFill/>
        </p:spPr>
        <p:txBody>
          <a:bodyPr wrap="square" lIns="0" tIns="0" rIns="0" bIns="0" anchor="ctr">
            <a:spAutoFit/>
          </a:bodyPr>
          <a:lstStyle/>
          <a:p>
            <a:pPr algn="ctr"/>
            <a:r>
              <a:rPr sz="1150" b="1">
                <a:solidFill>
                  <a:srgbClr val="073B52"/>
                </a:solidFill>
                <a:latin typeface="Arial"/>
              </a:rPr>
              <a:t>Potvrdit vypravení</a:t>
            </a:r>
          </a:p>
        </p:txBody>
      </p:sp>
      <p:sp>
        <p:nvSpPr>
          <p:cNvPr id="30" name="TextBox 29"/>
          <p:cNvSpPr txBox="1"/>
          <p:nvPr/>
        </p:nvSpPr>
        <p:spPr>
          <a:xfrm>
            <a:off x="5468112" y="2926080"/>
            <a:ext cx="1243584" cy="502920"/>
          </a:xfrm>
          <a:prstGeom prst="rect">
            <a:avLst/>
          </a:prstGeom>
          <a:noFill/>
        </p:spPr>
        <p:txBody>
          <a:bodyPr wrap="square" lIns="0" tIns="0" rIns="0" bIns="0" anchor="t">
            <a:spAutoFit/>
          </a:bodyPr>
          <a:lstStyle/>
          <a:p>
            <a:pPr algn="ctr"/>
            <a:r>
              <a:rPr sz="1000" b="0">
                <a:solidFill>
                  <a:srgbClr val="52717C"/>
                </a:solidFill>
                <a:latin typeface="Arial"/>
              </a:rPr>
              <a:t>v distribuci, všechny položky</a:t>
            </a:r>
          </a:p>
        </p:txBody>
      </p:sp>
      <p:cxnSp>
        <p:nvCxnSpPr>
          <p:cNvPr id="31" name="Connector 30"/>
          <p:cNvCxnSpPr/>
          <p:nvPr/>
        </p:nvCxnSpPr>
        <p:spPr>
          <a:xfrm>
            <a:off x="6821423" y="2674620"/>
            <a:ext cx="146305" cy="0"/>
          </a:xfrm>
          <a:prstGeom prst="line">
            <a:avLst/>
          </a:prstGeom>
          <a:ln w="19050">
            <a:solidFill>
              <a:srgbClr val="11A8B8"/>
            </a:solidFill>
            <a:tailEnd type="triangle"/>
          </a:ln>
        </p:spPr>
      </p:cxnSp>
      <p:sp>
        <p:nvSpPr>
          <p:cNvPr id="32" name="Rounded Rectangle 31"/>
          <p:cNvSpPr/>
          <p:nvPr/>
        </p:nvSpPr>
        <p:spPr>
          <a:xfrm>
            <a:off x="6986016" y="1828800"/>
            <a:ext cx="1426464" cy="169164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33" name="Oval 32"/>
          <p:cNvSpPr/>
          <p:nvPr/>
        </p:nvSpPr>
        <p:spPr>
          <a:xfrm>
            <a:off x="7498079" y="1993392"/>
            <a:ext cx="402336" cy="402336"/>
          </a:xfrm>
          <a:prstGeom prst="ellipse">
            <a:avLst/>
          </a:prstGeom>
          <a:solidFill>
            <a:srgbClr val="73BF44"/>
          </a:solidFill>
          <a:ln>
            <a:noFill/>
          </a:ln>
        </p:spPr>
        <p:txBody>
          <a:bodyPr rtlCol="0" anchor="ctr"/>
          <a:lstStyle/>
          <a:p>
            <a:pPr algn="ctr"/>
            <a:endParaRPr/>
          </a:p>
        </p:txBody>
      </p:sp>
      <p:sp>
        <p:nvSpPr>
          <p:cNvPr id="34" name="TextBox 33"/>
          <p:cNvSpPr txBox="1"/>
          <p:nvPr/>
        </p:nvSpPr>
        <p:spPr>
          <a:xfrm>
            <a:off x="7498079" y="1993392"/>
            <a:ext cx="402336" cy="402336"/>
          </a:xfrm>
          <a:prstGeom prst="rect">
            <a:avLst/>
          </a:prstGeom>
          <a:noFill/>
        </p:spPr>
        <p:txBody>
          <a:bodyPr wrap="square" lIns="0" tIns="0" rIns="0" bIns="0" anchor="ctr">
            <a:spAutoFit/>
          </a:bodyPr>
          <a:lstStyle/>
          <a:p>
            <a:pPr algn="ctr"/>
            <a:r>
              <a:rPr sz="1300" b="1">
                <a:solidFill>
                  <a:srgbClr val="FFFFFF"/>
                </a:solidFill>
                <a:latin typeface="Arial"/>
              </a:rPr>
              <a:t>5</a:t>
            </a:r>
          </a:p>
        </p:txBody>
      </p:sp>
      <p:sp>
        <p:nvSpPr>
          <p:cNvPr id="35" name="TextBox 34"/>
          <p:cNvSpPr txBox="1"/>
          <p:nvPr/>
        </p:nvSpPr>
        <p:spPr>
          <a:xfrm>
            <a:off x="7059168" y="2487168"/>
            <a:ext cx="1280160" cy="411480"/>
          </a:xfrm>
          <a:prstGeom prst="rect">
            <a:avLst/>
          </a:prstGeom>
          <a:noFill/>
        </p:spPr>
        <p:txBody>
          <a:bodyPr wrap="square" lIns="0" tIns="0" rIns="0" bIns="0" anchor="ctr">
            <a:spAutoFit/>
          </a:bodyPr>
          <a:lstStyle/>
          <a:p>
            <a:pPr algn="ctr"/>
            <a:r>
              <a:rPr sz="1150" b="1">
                <a:solidFill>
                  <a:srgbClr val="073B52"/>
                </a:solidFill>
                <a:latin typeface="Arial"/>
              </a:rPr>
              <a:t>Vyhledat položku</a:t>
            </a:r>
          </a:p>
        </p:txBody>
      </p:sp>
      <p:sp>
        <p:nvSpPr>
          <p:cNvPr id="36" name="TextBox 35"/>
          <p:cNvSpPr txBox="1"/>
          <p:nvPr/>
        </p:nvSpPr>
        <p:spPr>
          <a:xfrm>
            <a:off x="7077455" y="2926080"/>
            <a:ext cx="1243584" cy="502920"/>
          </a:xfrm>
          <a:prstGeom prst="rect">
            <a:avLst/>
          </a:prstGeom>
          <a:noFill/>
        </p:spPr>
        <p:txBody>
          <a:bodyPr wrap="square" lIns="0" tIns="0" rIns="0" bIns="0" anchor="t">
            <a:spAutoFit/>
          </a:bodyPr>
          <a:lstStyle/>
          <a:p>
            <a:pPr algn="ctr"/>
            <a:r>
              <a:rPr sz="1000" b="0">
                <a:solidFill>
                  <a:srgbClr val="52717C"/>
                </a:solidFill>
                <a:latin typeface="Arial"/>
              </a:rPr>
              <a:t>interní podání: ČJ + subjekt</a:t>
            </a:r>
          </a:p>
        </p:txBody>
      </p:sp>
      <p:cxnSp>
        <p:nvCxnSpPr>
          <p:cNvPr id="37" name="Connector 36"/>
          <p:cNvCxnSpPr/>
          <p:nvPr/>
        </p:nvCxnSpPr>
        <p:spPr>
          <a:xfrm>
            <a:off x="8430767" y="2674620"/>
            <a:ext cx="146305" cy="0"/>
          </a:xfrm>
          <a:prstGeom prst="line">
            <a:avLst/>
          </a:prstGeom>
          <a:ln w="19050">
            <a:solidFill>
              <a:srgbClr val="11A8B8"/>
            </a:solidFill>
            <a:tailEnd type="triangle"/>
          </a:ln>
        </p:spPr>
      </p:cxnSp>
      <p:sp>
        <p:nvSpPr>
          <p:cNvPr id="38" name="Rounded Rectangle 37"/>
          <p:cNvSpPr/>
          <p:nvPr/>
        </p:nvSpPr>
        <p:spPr>
          <a:xfrm>
            <a:off x="8595360" y="1828800"/>
            <a:ext cx="1426464" cy="169164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39" name="Oval 38"/>
          <p:cNvSpPr/>
          <p:nvPr/>
        </p:nvSpPr>
        <p:spPr>
          <a:xfrm>
            <a:off x="9107424" y="1993392"/>
            <a:ext cx="402336" cy="402336"/>
          </a:xfrm>
          <a:prstGeom prst="ellipse">
            <a:avLst/>
          </a:prstGeom>
          <a:solidFill>
            <a:srgbClr val="73BF44"/>
          </a:solidFill>
          <a:ln>
            <a:noFill/>
          </a:ln>
        </p:spPr>
        <p:txBody>
          <a:bodyPr rtlCol="0" anchor="ctr"/>
          <a:lstStyle/>
          <a:p>
            <a:pPr algn="ctr"/>
            <a:endParaRPr/>
          </a:p>
        </p:txBody>
      </p:sp>
      <p:sp>
        <p:nvSpPr>
          <p:cNvPr id="40" name="TextBox 39"/>
          <p:cNvSpPr txBox="1"/>
          <p:nvPr/>
        </p:nvSpPr>
        <p:spPr>
          <a:xfrm>
            <a:off x="9107424" y="1993392"/>
            <a:ext cx="402336" cy="402336"/>
          </a:xfrm>
          <a:prstGeom prst="rect">
            <a:avLst/>
          </a:prstGeom>
          <a:noFill/>
        </p:spPr>
        <p:txBody>
          <a:bodyPr wrap="square" lIns="0" tIns="0" rIns="0" bIns="0" anchor="ctr">
            <a:spAutoFit/>
          </a:bodyPr>
          <a:lstStyle/>
          <a:p>
            <a:pPr algn="ctr"/>
            <a:r>
              <a:rPr sz="1300" b="1">
                <a:solidFill>
                  <a:srgbClr val="FFFFFF"/>
                </a:solidFill>
                <a:latin typeface="Arial"/>
              </a:rPr>
              <a:t>6</a:t>
            </a:r>
          </a:p>
        </p:txBody>
      </p:sp>
      <p:sp>
        <p:nvSpPr>
          <p:cNvPr id="41" name="TextBox 40"/>
          <p:cNvSpPr txBox="1"/>
          <p:nvPr/>
        </p:nvSpPr>
        <p:spPr>
          <a:xfrm>
            <a:off x="8668512" y="2487168"/>
            <a:ext cx="1280160" cy="411480"/>
          </a:xfrm>
          <a:prstGeom prst="rect">
            <a:avLst/>
          </a:prstGeom>
          <a:noFill/>
        </p:spPr>
        <p:txBody>
          <a:bodyPr wrap="square" lIns="0" tIns="0" rIns="0" bIns="0" anchor="ctr">
            <a:spAutoFit/>
          </a:bodyPr>
          <a:lstStyle/>
          <a:p>
            <a:pPr algn="ctr"/>
            <a:r>
              <a:rPr sz="1150" b="1">
                <a:solidFill>
                  <a:srgbClr val="073B52"/>
                </a:solidFill>
                <a:latin typeface="Arial"/>
              </a:rPr>
              <a:t>Kontrola OJ</a:t>
            </a:r>
          </a:p>
        </p:txBody>
      </p:sp>
      <p:sp>
        <p:nvSpPr>
          <p:cNvPr id="42" name="TextBox 41"/>
          <p:cNvSpPr txBox="1"/>
          <p:nvPr/>
        </p:nvSpPr>
        <p:spPr>
          <a:xfrm>
            <a:off x="8686800" y="2926080"/>
            <a:ext cx="1243584" cy="502920"/>
          </a:xfrm>
          <a:prstGeom prst="rect">
            <a:avLst/>
          </a:prstGeom>
          <a:noFill/>
        </p:spPr>
        <p:txBody>
          <a:bodyPr wrap="square" lIns="0" tIns="0" rIns="0" bIns="0" anchor="t">
            <a:spAutoFit/>
          </a:bodyPr>
          <a:lstStyle/>
          <a:p>
            <a:pPr algn="ctr"/>
            <a:r>
              <a:rPr sz="1000" b="0">
                <a:solidFill>
                  <a:srgbClr val="52717C"/>
                </a:solidFill>
                <a:latin typeface="Arial"/>
              </a:rPr>
              <a:t>prázdná nebo mimo whitelist → ručně</a:t>
            </a:r>
          </a:p>
        </p:txBody>
      </p:sp>
      <p:cxnSp>
        <p:nvCxnSpPr>
          <p:cNvPr id="43" name="Connector 42"/>
          <p:cNvCxnSpPr/>
          <p:nvPr/>
        </p:nvCxnSpPr>
        <p:spPr>
          <a:xfrm>
            <a:off x="10040112" y="2674620"/>
            <a:ext cx="146304" cy="0"/>
          </a:xfrm>
          <a:prstGeom prst="line">
            <a:avLst/>
          </a:prstGeom>
          <a:ln w="19050">
            <a:solidFill>
              <a:srgbClr val="11A8B8"/>
            </a:solidFill>
            <a:tailEnd type="triangle"/>
          </a:ln>
        </p:spPr>
      </p:cxnSp>
      <p:sp>
        <p:nvSpPr>
          <p:cNvPr id="44" name="Rounded Rectangle 43"/>
          <p:cNvSpPr/>
          <p:nvPr/>
        </p:nvSpPr>
        <p:spPr>
          <a:xfrm>
            <a:off x="10204704" y="1828800"/>
            <a:ext cx="1426464" cy="169164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45" name="Oval 44"/>
          <p:cNvSpPr/>
          <p:nvPr/>
        </p:nvSpPr>
        <p:spPr>
          <a:xfrm>
            <a:off x="10716768" y="1993392"/>
            <a:ext cx="402336" cy="402336"/>
          </a:xfrm>
          <a:prstGeom prst="ellipse">
            <a:avLst/>
          </a:prstGeom>
          <a:solidFill>
            <a:srgbClr val="73BF44"/>
          </a:solidFill>
          <a:ln>
            <a:noFill/>
          </a:ln>
        </p:spPr>
        <p:txBody>
          <a:bodyPr rtlCol="0" anchor="ctr"/>
          <a:lstStyle/>
          <a:p>
            <a:pPr algn="ctr"/>
            <a:endParaRPr/>
          </a:p>
        </p:txBody>
      </p:sp>
      <p:sp>
        <p:nvSpPr>
          <p:cNvPr id="46" name="TextBox 45"/>
          <p:cNvSpPr txBox="1"/>
          <p:nvPr/>
        </p:nvSpPr>
        <p:spPr>
          <a:xfrm>
            <a:off x="10716768" y="1993392"/>
            <a:ext cx="402336" cy="402336"/>
          </a:xfrm>
          <a:prstGeom prst="rect">
            <a:avLst/>
          </a:prstGeom>
          <a:noFill/>
        </p:spPr>
        <p:txBody>
          <a:bodyPr wrap="square" lIns="0" tIns="0" rIns="0" bIns="0" anchor="ctr">
            <a:spAutoFit/>
          </a:bodyPr>
          <a:lstStyle/>
          <a:p>
            <a:pPr algn="ctr"/>
            <a:r>
              <a:rPr sz="1300" b="1">
                <a:solidFill>
                  <a:srgbClr val="FFFFFF"/>
                </a:solidFill>
                <a:latin typeface="Arial"/>
              </a:rPr>
              <a:t>7</a:t>
            </a:r>
          </a:p>
        </p:txBody>
      </p:sp>
      <p:sp>
        <p:nvSpPr>
          <p:cNvPr id="47" name="TextBox 46"/>
          <p:cNvSpPr txBox="1"/>
          <p:nvPr/>
        </p:nvSpPr>
        <p:spPr>
          <a:xfrm>
            <a:off x="10277856" y="2487168"/>
            <a:ext cx="1280160" cy="411480"/>
          </a:xfrm>
          <a:prstGeom prst="rect">
            <a:avLst/>
          </a:prstGeom>
          <a:noFill/>
        </p:spPr>
        <p:txBody>
          <a:bodyPr wrap="square" lIns="0" tIns="0" rIns="0" bIns="0" anchor="ctr">
            <a:spAutoFit/>
          </a:bodyPr>
          <a:lstStyle/>
          <a:p>
            <a:pPr algn="ctr"/>
            <a:r>
              <a:rPr sz="1150" b="1">
                <a:solidFill>
                  <a:srgbClr val="073B52"/>
                </a:solidFill>
                <a:latin typeface="Arial"/>
              </a:rPr>
              <a:t>Zaevidovat</a:t>
            </a:r>
          </a:p>
        </p:txBody>
      </p:sp>
      <p:sp>
        <p:nvSpPr>
          <p:cNvPr id="48" name="TextBox 47"/>
          <p:cNvSpPr txBox="1"/>
          <p:nvPr/>
        </p:nvSpPr>
        <p:spPr>
          <a:xfrm>
            <a:off x="10296144" y="2926080"/>
            <a:ext cx="1243584" cy="502920"/>
          </a:xfrm>
          <a:prstGeom prst="rect">
            <a:avLst/>
          </a:prstGeom>
          <a:noFill/>
        </p:spPr>
        <p:txBody>
          <a:bodyPr wrap="square" lIns="0" tIns="0" rIns="0" bIns="0" anchor="t">
            <a:spAutoFit/>
          </a:bodyPr>
          <a:lstStyle/>
          <a:p>
            <a:pPr algn="ctr"/>
            <a:r>
              <a:rPr sz="1000" b="0">
                <a:solidFill>
                  <a:srgbClr val="52717C"/>
                </a:solidFill>
                <a:latin typeface="Arial"/>
              </a:rPr>
              <a:t>na konci běhu odešle report</a:t>
            </a:r>
          </a:p>
        </p:txBody>
      </p:sp>
      <p:sp>
        <p:nvSpPr>
          <p:cNvPr id="49" name="Rectangle 48"/>
          <p:cNvSpPr/>
          <p:nvPr/>
        </p:nvSpPr>
        <p:spPr>
          <a:xfrm>
            <a:off x="548640" y="3685032"/>
            <a:ext cx="6254496" cy="54864"/>
          </a:xfrm>
          <a:prstGeom prst="rect">
            <a:avLst/>
          </a:prstGeom>
          <a:solidFill>
            <a:srgbClr val="11A8B8"/>
          </a:solidFill>
          <a:ln>
            <a:noFill/>
          </a:ln>
        </p:spPr>
        <p:txBody>
          <a:bodyPr rtlCol="0" anchor="ctr"/>
          <a:lstStyle/>
          <a:p>
            <a:pPr algn="ctr"/>
            <a:endParaRPr/>
          </a:p>
        </p:txBody>
      </p:sp>
      <p:sp>
        <p:nvSpPr>
          <p:cNvPr id="50" name="TextBox 49"/>
          <p:cNvSpPr txBox="1"/>
          <p:nvPr/>
        </p:nvSpPr>
        <p:spPr>
          <a:xfrm>
            <a:off x="548640" y="3813048"/>
            <a:ext cx="6254496" cy="274320"/>
          </a:xfrm>
          <a:prstGeom prst="rect">
            <a:avLst/>
          </a:prstGeom>
          <a:noFill/>
        </p:spPr>
        <p:txBody>
          <a:bodyPr wrap="square" lIns="0" tIns="0" rIns="0" bIns="0" anchor="ctr">
            <a:spAutoFit/>
          </a:bodyPr>
          <a:lstStyle/>
          <a:p>
            <a:pPr algn="ctr"/>
            <a:r>
              <a:rPr sz="1100" b="0">
                <a:solidFill>
                  <a:srgbClr val="52717C"/>
                </a:solidFill>
                <a:latin typeface="Arial"/>
              </a:rPr>
              <a:t>Výpravna – hromadně pro všechny položky</a:t>
            </a:r>
          </a:p>
        </p:txBody>
      </p:sp>
      <p:sp>
        <p:nvSpPr>
          <p:cNvPr id="51" name="Rectangle 50"/>
          <p:cNvSpPr/>
          <p:nvPr/>
        </p:nvSpPr>
        <p:spPr>
          <a:xfrm>
            <a:off x="6986016" y="3685032"/>
            <a:ext cx="4645152" cy="54864"/>
          </a:xfrm>
          <a:prstGeom prst="rect">
            <a:avLst/>
          </a:prstGeom>
          <a:solidFill>
            <a:srgbClr val="73BF44"/>
          </a:solidFill>
          <a:ln>
            <a:noFill/>
          </a:ln>
        </p:spPr>
        <p:txBody>
          <a:bodyPr rtlCol="0" anchor="ctr"/>
          <a:lstStyle/>
          <a:p>
            <a:pPr algn="ctr"/>
            <a:endParaRPr/>
          </a:p>
        </p:txBody>
      </p:sp>
      <p:sp>
        <p:nvSpPr>
          <p:cNvPr id="52" name="TextBox 51"/>
          <p:cNvSpPr txBox="1"/>
          <p:nvPr/>
        </p:nvSpPr>
        <p:spPr>
          <a:xfrm>
            <a:off x="6986016" y="3813048"/>
            <a:ext cx="4645152" cy="274320"/>
          </a:xfrm>
          <a:prstGeom prst="rect">
            <a:avLst/>
          </a:prstGeom>
          <a:noFill/>
        </p:spPr>
        <p:txBody>
          <a:bodyPr wrap="square" lIns="0" tIns="0" rIns="0" bIns="0" anchor="ctr">
            <a:spAutoFit/>
          </a:bodyPr>
          <a:lstStyle/>
          <a:p>
            <a:pPr algn="ctr"/>
            <a:r>
              <a:rPr sz="1100" b="0">
                <a:solidFill>
                  <a:srgbClr val="52717C"/>
                </a:solidFill>
                <a:latin typeface="Arial"/>
              </a:rPr>
              <a:t>Podatelna – interní podání, položku po položce</a:t>
            </a:r>
          </a:p>
        </p:txBody>
      </p:sp>
      <p:sp>
        <p:nvSpPr>
          <p:cNvPr id="53" name="Rounded Rectangle 52"/>
          <p:cNvSpPr/>
          <p:nvPr/>
        </p:nvSpPr>
        <p:spPr>
          <a:xfrm>
            <a:off x="914400" y="4617720"/>
            <a:ext cx="10360152" cy="960120"/>
          </a:xfrm>
          <a:prstGeom prst="roundRect">
            <a:avLst>
              <a:gd name="adj" fmla="val 8000"/>
            </a:avLst>
          </a:prstGeom>
          <a:solidFill>
            <a:srgbClr val="EAF8F6"/>
          </a:solidFill>
          <a:ln w="12700">
            <a:solidFill>
              <a:srgbClr val="D7E7EC"/>
            </a:solidFill>
          </a:ln>
        </p:spPr>
        <p:txBody>
          <a:bodyPr rtlCol="0" anchor="ctr"/>
          <a:lstStyle/>
          <a:p>
            <a:pPr algn="ctr"/>
            <a:endParaRPr/>
          </a:p>
        </p:txBody>
      </p:sp>
      <p:sp>
        <p:nvSpPr>
          <p:cNvPr id="54" name="TextBox 53"/>
          <p:cNvSpPr txBox="1"/>
          <p:nvPr/>
        </p:nvSpPr>
        <p:spPr>
          <a:xfrm>
            <a:off x="1188720" y="4617720"/>
            <a:ext cx="9811512" cy="960120"/>
          </a:xfrm>
          <a:prstGeom prst="rect">
            <a:avLst/>
          </a:prstGeom>
          <a:noFill/>
        </p:spPr>
        <p:txBody>
          <a:bodyPr wrap="square" lIns="0" tIns="0" rIns="0" bIns="0" anchor="ctr">
            <a:spAutoFit/>
          </a:bodyPr>
          <a:lstStyle/>
          <a:p>
            <a:pPr algn="ctr"/>
            <a:r>
              <a:rPr sz="1250" b="1">
                <a:solidFill>
                  <a:srgbClr val="073B52"/>
                </a:solidFill>
                <a:latin typeface="Arial"/>
              </a:rPr>
              <a:t>Duplicity (stejné ČJ + subjekt): </a:t>
            </a:r>
            <a:r>
              <a:rPr sz="1250" b="0">
                <a:solidFill>
                  <a:srgbClr val="1E3440"/>
                </a:solidFill>
                <a:latin typeface="Arial"/>
              </a:rPr>
              <a:t>robot zaeviduje první položku, ostatní ponechá k ruční kontrole.</a:t>
            </a:r>
          </a:p>
          <a:p>
            <a:pPr algn="ctr"/>
            <a:r>
              <a:rPr sz="1250" b="1">
                <a:solidFill>
                  <a:srgbClr val="073B52"/>
                </a:solidFill>
                <a:latin typeface="Arial"/>
              </a:rPr>
              <a:t>Chybějící nebo nepovolená OJ: </a:t>
            </a:r>
            <a:r>
              <a:rPr sz="1250" b="0">
                <a:solidFill>
                  <a:srgbClr val="1E3440"/>
                </a:solidFill>
                <a:latin typeface="Arial"/>
              </a:rPr>
              <a:t>položku nezaeviduje a ponechá v podatelně. Obojí zapíše do logu a reportu.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6FAFC"/>
          </a:solidFill>
          <a:ln w="12700">
            <a:solidFill>
              <a:srgbClr val="F6FAFC">
                <a:alpha val="0"/>
              </a:srgbClr>
            </a:solidFill>
            <a:prstDash val="solid"/>
          </a:ln>
        </p:spPr>
        <p:txBody>
          <a:bodyPr/>
          <a:lstStyle/>
          <a:p>
            <a:endParaRPr lang="cs-CZ"/>
          </a:p>
        </p:txBody>
      </p:sp>
      <p:sp>
        <p:nvSpPr>
          <p:cNvPr id="3" name="Shape 1"/>
          <p:cNvSpPr/>
          <p:nvPr/>
        </p:nvSpPr>
        <p:spPr>
          <a:xfrm>
            <a:off x="0" y="0"/>
            <a:ext cx="12191695" cy="137160"/>
          </a:xfrm>
          <a:prstGeom prst="rect">
            <a:avLst/>
          </a:prstGeom>
          <a:solidFill>
            <a:srgbClr val="11A8B8"/>
          </a:solidFill>
          <a:ln w="12700">
            <a:solidFill>
              <a:srgbClr val="11A8B8">
                <a:alpha val="0"/>
              </a:srgbClr>
            </a:solidFill>
            <a:prstDash val="solid"/>
          </a:ln>
        </p:spPr>
        <p:txBody>
          <a:bodyPr/>
          <a:lstStyle/>
          <a:p>
            <a:endParaRPr lang="cs-CZ"/>
          </a:p>
        </p:txBody>
      </p:sp>
      <p:sp>
        <p:nvSpPr>
          <p:cNvPr id="4" name="Text 2"/>
          <p:cNvSpPr/>
          <p:nvPr/>
        </p:nvSpPr>
        <p:spPr>
          <a:xfrm>
            <a:off x="502920" y="6528816"/>
            <a:ext cx="5943600" cy="146304"/>
          </a:xfrm>
          <a:prstGeom prst="rect">
            <a:avLst/>
          </a:prstGeom>
          <a:noFill/>
          <a:ln/>
        </p:spPr>
        <p:txBody>
          <a:bodyPr wrap="square" lIns="0" tIns="0" rIns="0" bIns="0" rtlCol="0" anchor="ctr"/>
          <a:lstStyle/>
          <a:p>
            <a:pPr marL="0" indent="0">
              <a:buNone/>
            </a:pPr>
            <a:r>
              <a:rPr lang="en-US" sz="800" dirty="0">
                <a:solidFill>
                  <a:srgbClr val="52717C"/>
                </a:solidFill>
                <a:latin typeface="Arial" pitchFamily="34" charset="0"/>
                <a:ea typeface="Arial" pitchFamily="34" charset="-122"/>
                <a:cs typeface="Arial" pitchFamily="34" charset="-120"/>
              </a:rPr>
              <a:t>ÚMOb Ostrava-Jih | Future City Tech 2026</a:t>
            </a:r>
            <a:endParaRPr lang="en-US" sz="800" dirty="0"/>
          </a:p>
        </p:txBody>
      </p:sp>
      <p:sp>
        <p:nvSpPr>
          <p:cNvPr id="5" name="Text 3"/>
          <p:cNvSpPr/>
          <p:nvPr/>
        </p:nvSpPr>
        <p:spPr>
          <a:xfrm>
            <a:off x="11155680" y="6510528"/>
            <a:ext cx="502920" cy="164592"/>
          </a:xfrm>
          <a:prstGeom prst="rect">
            <a:avLst/>
          </a:prstGeom>
          <a:noFill/>
          <a:ln/>
        </p:spPr>
        <p:txBody>
          <a:bodyPr wrap="square" lIns="0" tIns="0" rIns="0" bIns="0" rtlCol="0" anchor="ctr"/>
          <a:lstStyle/>
          <a:p>
            <a:pPr marL="0" indent="0" algn="r">
              <a:buNone/>
            </a:pPr>
            <a:r>
              <a:rPr lang="en-US" sz="800" b="1" dirty="0">
                <a:solidFill>
                  <a:srgbClr val="52717C"/>
                </a:solidFill>
                <a:latin typeface="Arial" pitchFamily="34" charset="0"/>
                <a:ea typeface="Arial" pitchFamily="34" charset="-122"/>
                <a:cs typeface="Arial" pitchFamily="34" charset="-120"/>
              </a:rPr>
              <a:t>7</a:t>
            </a:r>
            <a:endParaRPr lang="en-US" sz="800" dirty="0"/>
          </a:p>
        </p:txBody>
      </p:sp>
      <p:sp>
        <p:nvSpPr>
          <p:cNvPr id="6" name="Text 4"/>
          <p:cNvSpPr/>
          <p:nvPr/>
        </p:nvSpPr>
        <p:spPr>
          <a:xfrm>
            <a:off x="594360" y="393192"/>
            <a:ext cx="8961120" cy="411480"/>
          </a:xfrm>
          <a:prstGeom prst="rect">
            <a:avLst/>
          </a:prstGeom>
          <a:noFill/>
          <a:ln/>
        </p:spPr>
        <p:txBody>
          <a:bodyPr wrap="square" lIns="0" tIns="0" rIns="0" bIns="0" rtlCol="0" anchor="ctr"/>
          <a:lstStyle/>
          <a:p>
            <a:pPr marL="0" indent="0">
              <a:buNone/>
            </a:pPr>
            <a:r>
              <a:rPr lang="en-US" sz="2500" b="1" dirty="0">
                <a:solidFill>
                  <a:srgbClr val="073B52"/>
                </a:solidFill>
                <a:latin typeface="Arial" pitchFamily="34" charset="0"/>
                <a:ea typeface="Arial" pitchFamily="34" charset="-122"/>
                <a:cs typeface="Arial" pitchFamily="34" charset="-120"/>
              </a:rPr>
              <a:t>Provozní architektura robota</a:t>
            </a:r>
            <a:endParaRPr lang="en-US" sz="2500" dirty="0"/>
          </a:p>
        </p:txBody>
      </p:sp>
      <p:sp>
        <p:nvSpPr>
          <p:cNvPr id="7" name="Text 5"/>
          <p:cNvSpPr/>
          <p:nvPr/>
        </p:nvSpPr>
        <p:spPr>
          <a:xfrm>
            <a:off x="612648" y="832104"/>
            <a:ext cx="8595360" cy="256032"/>
          </a:xfrm>
          <a:prstGeom prst="rect">
            <a:avLst/>
          </a:prstGeom>
          <a:noFill/>
          <a:ln/>
        </p:spPr>
        <p:txBody>
          <a:bodyPr wrap="square" lIns="0" tIns="0" rIns="0" bIns="0" rtlCol="0" anchor="ctr"/>
          <a:lstStyle/>
          <a:p>
            <a:pPr marL="0" indent="0">
              <a:buNone/>
            </a:pPr>
            <a:r>
              <a:rPr lang="en-US" sz="1100" dirty="0">
                <a:solidFill>
                  <a:srgbClr val="52717C"/>
                </a:solidFill>
                <a:latin typeface="Arial" pitchFamily="34" charset="0"/>
                <a:ea typeface="Arial" pitchFamily="34" charset="-122"/>
                <a:cs typeface="Arial" pitchFamily="34" charset="-120"/>
              </a:rPr>
              <a:t>Orchestrator plánuje běhy a sbírá logy, robot na stanici Robot1 pracuje v E-Spisu a odesílá report.</a:t>
            </a:r>
            <a:endParaRPr lang="en-US" sz="1100" dirty="0"/>
          </a:p>
        </p:txBody>
      </p:sp>
      <p:sp>
        <p:nvSpPr>
          <p:cNvPr id="8" name="Rounded Rectangle 7"/>
          <p:cNvSpPr/>
          <p:nvPr/>
        </p:nvSpPr>
        <p:spPr>
          <a:xfrm>
            <a:off x="502920" y="2286000"/>
            <a:ext cx="2697480" cy="1463040"/>
          </a:xfrm>
          <a:prstGeom prst="roundRect">
            <a:avLst>
              <a:gd name="adj" fmla="val 8000"/>
            </a:avLst>
          </a:prstGeom>
          <a:solidFill>
            <a:srgbClr val="FFFFFF"/>
          </a:solidFill>
          <a:ln w="22225">
            <a:solidFill>
              <a:srgbClr val="073B52"/>
            </a:solidFill>
          </a:ln>
        </p:spPr>
        <p:txBody>
          <a:bodyPr rtlCol="0" anchor="ctr"/>
          <a:lstStyle/>
          <a:p>
            <a:pPr algn="ctr"/>
            <a:endParaRPr/>
          </a:p>
        </p:txBody>
      </p:sp>
      <p:sp>
        <p:nvSpPr>
          <p:cNvPr id="9" name="TextBox 8"/>
          <p:cNvSpPr txBox="1"/>
          <p:nvPr/>
        </p:nvSpPr>
        <p:spPr>
          <a:xfrm>
            <a:off x="640080" y="2395728"/>
            <a:ext cx="2423160" cy="365760"/>
          </a:xfrm>
          <a:prstGeom prst="rect">
            <a:avLst/>
          </a:prstGeom>
          <a:noFill/>
        </p:spPr>
        <p:txBody>
          <a:bodyPr wrap="square" lIns="0" tIns="0" rIns="0" bIns="0" anchor="ctr">
            <a:spAutoFit/>
          </a:bodyPr>
          <a:lstStyle/>
          <a:p>
            <a:pPr algn="ctr"/>
            <a:r>
              <a:rPr sz="1500" b="1">
                <a:solidFill>
                  <a:srgbClr val="073B52"/>
                </a:solidFill>
                <a:latin typeface="Arial"/>
              </a:rPr>
              <a:t>Orchestrator</a:t>
            </a:r>
          </a:p>
        </p:txBody>
      </p:sp>
      <p:sp>
        <p:nvSpPr>
          <p:cNvPr id="10" name="TextBox 9"/>
          <p:cNvSpPr txBox="1"/>
          <p:nvPr/>
        </p:nvSpPr>
        <p:spPr>
          <a:xfrm>
            <a:off x="640080" y="2788920"/>
            <a:ext cx="2423160" cy="868680"/>
          </a:xfrm>
          <a:prstGeom prst="rect">
            <a:avLst/>
          </a:prstGeom>
          <a:noFill/>
        </p:spPr>
        <p:txBody>
          <a:bodyPr wrap="square" lIns="0" tIns="0" rIns="0" bIns="0" anchor="t">
            <a:spAutoFit/>
          </a:bodyPr>
          <a:lstStyle/>
          <a:p>
            <a:pPr algn="ctr"/>
            <a:r>
              <a:rPr sz="1200" b="0">
                <a:solidFill>
                  <a:srgbClr val="1E3440"/>
                </a:solidFill>
                <a:latin typeface="Arial"/>
              </a:rPr>
              <a:t>plánování 1×/h, po–pá 7–17 h</a:t>
            </a:r>
          </a:p>
          <a:p>
            <a:pPr algn="ctr"/>
            <a:r>
              <a:rPr sz="1200" b="0">
                <a:solidFill>
                  <a:srgbClr val="1E3440"/>
                </a:solidFill>
                <a:latin typeface="Arial"/>
              </a:rPr>
              <a:t>logování běhů</a:t>
            </a:r>
          </a:p>
        </p:txBody>
      </p:sp>
      <p:sp>
        <p:nvSpPr>
          <p:cNvPr id="11" name="Rounded Rectangle 10"/>
          <p:cNvSpPr/>
          <p:nvPr/>
        </p:nvSpPr>
        <p:spPr>
          <a:xfrm>
            <a:off x="3977639" y="2194560"/>
            <a:ext cx="2560320" cy="1645920"/>
          </a:xfrm>
          <a:prstGeom prst="roundRect">
            <a:avLst>
              <a:gd name="adj" fmla="val 8000"/>
            </a:avLst>
          </a:prstGeom>
          <a:solidFill>
            <a:srgbClr val="FFFFFF"/>
          </a:solidFill>
          <a:ln w="22225">
            <a:solidFill>
              <a:srgbClr val="11A8B8"/>
            </a:solidFill>
          </a:ln>
        </p:spPr>
        <p:txBody>
          <a:bodyPr rtlCol="0" anchor="ctr"/>
          <a:lstStyle/>
          <a:p>
            <a:pPr algn="ctr"/>
            <a:endParaRPr/>
          </a:p>
        </p:txBody>
      </p:sp>
      <p:sp>
        <p:nvSpPr>
          <p:cNvPr id="12" name="TextBox 11"/>
          <p:cNvSpPr txBox="1"/>
          <p:nvPr/>
        </p:nvSpPr>
        <p:spPr>
          <a:xfrm>
            <a:off x="4114800" y="2304288"/>
            <a:ext cx="2286000" cy="365760"/>
          </a:xfrm>
          <a:prstGeom prst="rect">
            <a:avLst/>
          </a:prstGeom>
          <a:noFill/>
        </p:spPr>
        <p:txBody>
          <a:bodyPr wrap="square" lIns="0" tIns="0" rIns="0" bIns="0" anchor="ctr">
            <a:spAutoFit/>
          </a:bodyPr>
          <a:lstStyle/>
          <a:p>
            <a:pPr algn="ctr"/>
            <a:r>
              <a:rPr sz="1500" b="1">
                <a:solidFill>
                  <a:srgbClr val="11A8B8"/>
                </a:solidFill>
                <a:latin typeface="Arial"/>
              </a:rPr>
              <a:t>Unattended robot</a:t>
            </a:r>
          </a:p>
        </p:txBody>
      </p:sp>
      <p:sp>
        <p:nvSpPr>
          <p:cNvPr id="13" name="TextBox 12"/>
          <p:cNvSpPr txBox="1"/>
          <p:nvPr/>
        </p:nvSpPr>
        <p:spPr>
          <a:xfrm>
            <a:off x="4114800" y="2697480"/>
            <a:ext cx="2286000" cy="1051560"/>
          </a:xfrm>
          <a:prstGeom prst="rect">
            <a:avLst/>
          </a:prstGeom>
          <a:noFill/>
        </p:spPr>
        <p:txBody>
          <a:bodyPr wrap="square" lIns="0" tIns="0" rIns="0" bIns="0" anchor="t">
            <a:spAutoFit/>
          </a:bodyPr>
          <a:lstStyle/>
          <a:p>
            <a:pPr algn="ctr"/>
            <a:r>
              <a:rPr sz="1200" b="0">
                <a:solidFill>
                  <a:srgbClr val="1E3440"/>
                </a:solidFill>
                <a:latin typeface="Arial"/>
              </a:rPr>
              <a:t>stanice Robot1</a:t>
            </a:r>
          </a:p>
          <a:p>
            <a:pPr algn="ctr"/>
            <a:r>
              <a:rPr sz="1200" b="0">
                <a:solidFill>
                  <a:srgbClr val="1E3440"/>
                </a:solidFill>
                <a:latin typeface="Arial"/>
              </a:rPr>
              <a:t>REF_Spisova_Sluzba 1.0.28</a:t>
            </a:r>
          </a:p>
          <a:p>
            <a:pPr algn="ctr"/>
            <a:r>
              <a:rPr sz="1200" b="0">
                <a:solidFill>
                  <a:srgbClr val="1E3440"/>
                </a:solidFill>
                <a:latin typeface="Arial"/>
              </a:rPr>
              <a:t>nastavení v config.xlsx</a:t>
            </a:r>
          </a:p>
        </p:txBody>
      </p:sp>
      <p:sp>
        <p:nvSpPr>
          <p:cNvPr id="14" name="Rounded Rectangle 13"/>
          <p:cNvSpPr/>
          <p:nvPr/>
        </p:nvSpPr>
        <p:spPr>
          <a:xfrm>
            <a:off x="7589520" y="1325880"/>
            <a:ext cx="3566160" cy="1005840"/>
          </a:xfrm>
          <a:prstGeom prst="roundRect">
            <a:avLst>
              <a:gd name="adj" fmla="val 8000"/>
            </a:avLst>
          </a:prstGeom>
          <a:solidFill>
            <a:srgbClr val="FFFFFF"/>
          </a:solidFill>
          <a:ln w="22225">
            <a:solidFill>
              <a:srgbClr val="73BF44"/>
            </a:solidFill>
          </a:ln>
        </p:spPr>
        <p:txBody>
          <a:bodyPr rtlCol="0" anchor="ctr"/>
          <a:lstStyle/>
          <a:p>
            <a:pPr algn="ctr"/>
            <a:endParaRPr/>
          </a:p>
        </p:txBody>
      </p:sp>
      <p:sp>
        <p:nvSpPr>
          <p:cNvPr id="15" name="TextBox 14"/>
          <p:cNvSpPr txBox="1"/>
          <p:nvPr/>
        </p:nvSpPr>
        <p:spPr>
          <a:xfrm>
            <a:off x="7726680" y="1435607"/>
            <a:ext cx="3291840" cy="365760"/>
          </a:xfrm>
          <a:prstGeom prst="rect">
            <a:avLst/>
          </a:prstGeom>
          <a:noFill/>
        </p:spPr>
        <p:txBody>
          <a:bodyPr wrap="square" lIns="0" tIns="0" rIns="0" bIns="0" anchor="ctr">
            <a:spAutoFit/>
          </a:bodyPr>
          <a:lstStyle/>
          <a:p>
            <a:pPr algn="ctr"/>
            <a:r>
              <a:rPr sz="1500" b="1">
                <a:solidFill>
                  <a:srgbClr val="73BF44"/>
                </a:solidFill>
                <a:latin typeface="Arial"/>
              </a:rPr>
              <a:t>E-Spis (produkce)</a:t>
            </a:r>
          </a:p>
        </p:txBody>
      </p:sp>
      <p:sp>
        <p:nvSpPr>
          <p:cNvPr id="16" name="TextBox 15"/>
          <p:cNvSpPr txBox="1"/>
          <p:nvPr/>
        </p:nvSpPr>
        <p:spPr>
          <a:xfrm>
            <a:off x="7726680" y="1828800"/>
            <a:ext cx="3291840" cy="411480"/>
          </a:xfrm>
          <a:prstGeom prst="rect">
            <a:avLst/>
          </a:prstGeom>
          <a:noFill/>
        </p:spPr>
        <p:txBody>
          <a:bodyPr wrap="square" lIns="0" tIns="0" rIns="0" bIns="0" anchor="t">
            <a:spAutoFit/>
          </a:bodyPr>
          <a:lstStyle/>
          <a:p>
            <a:pPr algn="ctr"/>
            <a:r>
              <a:rPr sz="1200" b="0">
                <a:solidFill>
                  <a:srgbClr val="1E3440"/>
                </a:solidFill>
                <a:latin typeface="Arial"/>
              </a:rPr>
              <a:t>výpravna a podatelna – standardní položky</a:t>
            </a:r>
          </a:p>
        </p:txBody>
      </p:sp>
      <p:sp>
        <p:nvSpPr>
          <p:cNvPr id="17" name="Rounded Rectangle 16"/>
          <p:cNvSpPr/>
          <p:nvPr/>
        </p:nvSpPr>
        <p:spPr>
          <a:xfrm>
            <a:off x="7589520" y="2514600"/>
            <a:ext cx="3566160" cy="1005840"/>
          </a:xfrm>
          <a:prstGeom prst="roundRect">
            <a:avLst>
              <a:gd name="adj" fmla="val 8000"/>
            </a:avLst>
          </a:prstGeom>
          <a:solidFill>
            <a:srgbClr val="FFFFFF"/>
          </a:solidFill>
          <a:ln w="22225">
            <a:solidFill>
              <a:srgbClr val="23B5E8"/>
            </a:solidFill>
          </a:ln>
        </p:spPr>
        <p:txBody>
          <a:bodyPr rtlCol="0" anchor="ctr"/>
          <a:lstStyle/>
          <a:p>
            <a:pPr algn="ctr"/>
            <a:endParaRPr/>
          </a:p>
        </p:txBody>
      </p:sp>
      <p:sp>
        <p:nvSpPr>
          <p:cNvPr id="18" name="TextBox 17"/>
          <p:cNvSpPr txBox="1"/>
          <p:nvPr/>
        </p:nvSpPr>
        <p:spPr>
          <a:xfrm>
            <a:off x="7726680" y="2624328"/>
            <a:ext cx="3291840" cy="365760"/>
          </a:xfrm>
          <a:prstGeom prst="rect">
            <a:avLst/>
          </a:prstGeom>
          <a:noFill/>
        </p:spPr>
        <p:txBody>
          <a:bodyPr wrap="square" lIns="0" tIns="0" rIns="0" bIns="0" anchor="ctr">
            <a:spAutoFit/>
          </a:bodyPr>
          <a:lstStyle/>
          <a:p>
            <a:pPr algn="ctr"/>
            <a:r>
              <a:rPr sz="1500" b="1">
                <a:solidFill>
                  <a:srgbClr val="23B5E8"/>
                </a:solidFill>
                <a:latin typeface="Arial"/>
              </a:rPr>
              <a:t>Report</a:t>
            </a:r>
          </a:p>
        </p:txBody>
      </p:sp>
      <p:sp>
        <p:nvSpPr>
          <p:cNvPr id="19" name="TextBox 18"/>
          <p:cNvSpPr txBox="1"/>
          <p:nvPr/>
        </p:nvSpPr>
        <p:spPr>
          <a:xfrm>
            <a:off x="7726680" y="3017520"/>
            <a:ext cx="3291840" cy="411480"/>
          </a:xfrm>
          <a:prstGeom prst="rect">
            <a:avLst/>
          </a:prstGeom>
          <a:noFill/>
        </p:spPr>
        <p:txBody>
          <a:bodyPr wrap="square" lIns="0" tIns="0" rIns="0" bIns="0" anchor="t">
            <a:spAutoFit/>
          </a:bodyPr>
          <a:lstStyle/>
          <a:p>
            <a:pPr algn="ctr"/>
            <a:r>
              <a:rPr sz="1200" b="0">
                <a:solidFill>
                  <a:srgbClr val="1E3440"/>
                </a:solidFill>
                <a:latin typeface="Arial"/>
              </a:rPr>
              <a:t>Excel report e-mailem přes Outlook</a:t>
            </a:r>
          </a:p>
        </p:txBody>
      </p:sp>
      <p:sp>
        <p:nvSpPr>
          <p:cNvPr id="20" name="Rounded Rectangle 19"/>
          <p:cNvSpPr/>
          <p:nvPr/>
        </p:nvSpPr>
        <p:spPr>
          <a:xfrm>
            <a:off x="7589520" y="3703320"/>
            <a:ext cx="3566160" cy="1005840"/>
          </a:xfrm>
          <a:prstGeom prst="roundRect">
            <a:avLst>
              <a:gd name="adj" fmla="val 8000"/>
            </a:avLst>
          </a:prstGeom>
          <a:solidFill>
            <a:srgbClr val="FFFFFF"/>
          </a:solidFill>
          <a:ln w="22225">
            <a:solidFill>
              <a:srgbClr val="F4A261"/>
            </a:solidFill>
          </a:ln>
        </p:spPr>
        <p:txBody>
          <a:bodyPr rtlCol="0" anchor="ctr"/>
          <a:lstStyle/>
          <a:p>
            <a:pPr algn="ctr"/>
            <a:endParaRPr/>
          </a:p>
        </p:txBody>
      </p:sp>
      <p:sp>
        <p:nvSpPr>
          <p:cNvPr id="21" name="TextBox 20"/>
          <p:cNvSpPr txBox="1"/>
          <p:nvPr/>
        </p:nvSpPr>
        <p:spPr>
          <a:xfrm>
            <a:off x="7726680" y="3813048"/>
            <a:ext cx="3291840" cy="365760"/>
          </a:xfrm>
          <a:prstGeom prst="rect">
            <a:avLst/>
          </a:prstGeom>
          <a:noFill/>
        </p:spPr>
        <p:txBody>
          <a:bodyPr wrap="square" lIns="0" tIns="0" rIns="0" bIns="0" anchor="ctr">
            <a:spAutoFit/>
          </a:bodyPr>
          <a:lstStyle/>
          <a:p>
            <a:pPr algn="ctr"/>
            <a:r>
              <a:rPr sz="1500" b="1">
                <a:solidFill>
                  <a:srgbClr val="F4A261"/>
                </a:solidFill>
                <a:latin typeface="Arial"/>
              </a:rPr>
              <a:t>Ruční zpracování</a:t>
            </a:r>
          </a:p>
        </p:txBody>
      </p:sp>
      <p:sp>
        <p:nvSpPr>
          <p:cNvPr id="22" name="TextBox 21"/>
          <p:cNvSpPr txBox="1"/>
          <p:nvPr/>
        </p:nvSpPr>
        <p:spPr>
          <a:xfrm>
            <a:off x="7726680" y="4206240"/>
            <a:ext cx="3291840" cy="411480"/>
          </a:xfrm>
          <a:prstGeom prst="rect">
            <a:avLst/>
          </a:prstGeom>
          <a:noFill/>
        </p:spPr>
        <p:txBody>
          <a:bodyPr wrap="square" lIns="0" tIns="0" rIns="0" bIns="0" anchor="t">
            <a:spAutoFit/>
          </a:bodyPr>
          <a:lstStyle/>
          <a:p>
            <a:pPr algn="ctr"/>
            <a:r>
              <a:rPr sz="1200" b="0">
                <a:solidFill>
                  <a:srgbClr val="1E3440"/>
                </a:solidFill>
                <a:latin typeface="Arial"/>
              </a:rPr>
              <a:t>duplicity, chybějící či nepovolená OJ</a:t>
            </a:r>
          </a:p>
        </p:txBody>
      </p:sp>
      <p:cxnSp>
        <p:nvCxnSpPr>
          <p:cNvPr id="23" name="Connector 22"/>
          <p:cNvCxnSpPr/>
          <p:nvPr/>
        </p:nvCxnSpPr>
        <p:spPr>
          <a:xfrm>
            <a:off x="3218688" y="3017520"/>
            <a:ext cx="740664" cy="0"/>
          </a:xfrm>
          <a:prstGeom prst="line">
            <a:avLst/>
          </a:prstGeom>
          <a:ln w="22225">
            <a:solidFill>
              <a:srgbClr val="073B52"/>
            </a:solidFill>
            <a:tailEnd type="triangle"/>
          </a:ln>
        </p:spPr>
      </p:cxnSp>
      <p:cxnSp>
        <p:nvCxnSpPr>
          <p:cNvPr id="24" name="Connector 23"/>
          <p:cNvCxnSpPr/>
          <p:nvPr/>
        </p:nvCxnSpPr>
        <p:spPr>
          <a:xfrm flipV="1">
            <a:off x="6556248" y="1828800"/>
            <a:ext cx="1014983" cy="1188720"/>
          </a:xfrm>
          <a:prstGeom prst="line">
            <a:avLst/>
          </a:prstGeom>
          <a:ln w="22225">
            <a:solidFill>
              <a:srgbClr val="11A8B8"/>
            </a:solidFill>
            <a:tailEnd type="triangle"/>
          </a:ln>
        </p:spPr>
      </p:cxnSp>
      <p:cxnSp>
        <p:nvCxnSpPr>
          <p:cNvPr id="25" name="Connector 24"/>
          <p:cNvCxnSpPr/>
          <p:nvPr/>
        </p:nvCxnSpPr>
        <p:spPr>
          <a:xfrm>
            <a:off x="6556248" y="3017520"/>
            <a:ext cx="1014983" cy="0"/>
          </a:xfrm>
          <a:prstGeom prst="line">
            <a:avLst/>
          </a:prstGeom>
          <a:ln w="22225">
            <a:solidFill>
              <a:srgbClr val="11A8B8"/>
            </a:solidFill>
            <a:tailEnd type="triangle"/>
          </a:ln>
        </p:spPr>
      </p:cxnSp>
      <p:cxnSp>
        <p:nvCxnSpPr>
          <p:cNvPr id="26" name="Connector 25"/>
          <p:cNvCxnSpPr/>
          <p:nvPr/>
        </p:nvCxnSpPr>
        <p:spPr>
          <a:xfrm>
            <a:off x="6556248" y="3017520"/>
            <a:ext cx="1014983" cy="1188720"/>
          </a:xfrm>
          <a:prstGeom prst="line">
            <a:avLst/>
          </a:prstGeom>
          <a:ln w="22225">
            <a:solidFill>
              <a:srgbClr val="11A8B8"/>
            </a:solidFill>
            <a:tailEnd type="triangle"/>
          </a:ln>
        </p:spPr>
      </p:cxnSp>
      <p:sp>
        <p:nvSpPr>
          <p:cNvPr id="27" name="Rounded Rectangle 26"/>
          <p:cNvSpPr/>
          <p:nvPr/>
        </p:nvSpPr>
        <p:spPr>
          <a:xfrm>
            <a:off x="822960" y="5257800"/>
            <a:ext cx="10515600" cy="566928"/>
          </a:xfrm>
          <a:prstGeom prst="roundRect">
            <a:avLst>
              <a:gd name="adj" fmla="val 8000"/>
            </a:avLst>
          </a:prstGeom>
          <a:solidFill>
            <a:srgbClr val="EAF8F6"/>
          </a:solidFill>
          <a:ln w="12700">
            <a:solidFill>
              <a:srgbClr val="D7E7EC"/>
            </a:solidFill>
          </a:ln>
        </p:spPr>
        <p:txBody>
          <a:bodyPr rtlCol="0" anchor="ctr"/>
          <a:lstStyle/>
          <a:p>
            <a:pPr algn="ctr"/>
            <a:endParaRPr/>
          </a:p>
        </p:txBody>
      </p:sp>
      <p:sp>
        <p:nvSpPr>
          <p:cNvPr id="28" name="TextBox 27"/>
          <p:cNvSpPr txBox="1"/>
          <p:nvPr/>
        </p:nvSpPr>
        <p:spPr>
          <a:xfrm>
            <a:off x="1097280" y="5257800"/>
            <a:ext cx="9966960" cy="566928"/>
          </a:xfrm>
          <a:prstGeom prst="rect">
            <a:avLst/>
          </a:prstGeom>
          <a:noFill/>
        </p:spPr>
        <p:txBody>
          <a:bodyPr wrap="square" lIns="0" tIns="0" rIns="0" bIns="0" anchor="ctr">
            <a:spAutoFit/>
          </a:bodyPr>
          <a:lstStyle/>
          <a:p>
            <a:pPr algn="ctr"/>
            <a:r>
              <a:rPr sz="1250" b="1">
                <a:solidFill>
                  <a:srgbClr val="073B52"/>
                </a:solidFill>
                <a:latin typeface="Arial"/>
              </a:rPr>
              <a:t>Bezpečné zastavení: výjimka se zapíše do reportu (stav VÝJIMKA), položka zůstane v podatelně a je dohledatelná.</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6FAFC"/>
          </a:solidFill>
          <a:ln w="12700">
            <a:solidFill>
              <a:srgbClr val="F6FAFC">
                <a:alpha val="0"/>
              </a:srgbClr>
            </a:solidFill>
            <a:prstDash val="solid"/>
          </a:ln>
        </p:spPr>
        <p:txBody>
          <a:bodyPr/>
          <a:lstStyle/>
          <a:p>
            <a:endParaRPr/>
          </a:p>
        </p:txBody>
      </p:sp>
      <p:sp>
        <p:nvSpPr>
          <p:cNvPr id="3" name="Shape 1"/>
          <p:cNvSpPr/>
          <p:nvPr/>
        </p:nvSpPr>
        <p:spPr>
          <a:xfrm>
            <a:off x="0" y="0"/>
            <a:ext cx="12191695" cy="137160"/>
          </a:xfrm>
          <a:prstGeom prst="rect">
            <a:avLst/>
          </a:prstGeom>
          <a:solidFill>
            <a:srgbClr val="11A8B8"/>
          </a:solidFill>
          <a:ln w="12700">
            <a:solidFill>
              <a:srgbClr val="11A8B8">
                <a:alpha val="0"/>
              </a:srgbClr>
            </a:solidFill>
            <a:prstDash val="solid"/>
          </a:ln>
        </p:spPr>
        <p:txBody>
          <a:bodyPr/>
          <a:lstStyle/>
          <a:p>
            <a:endParaRPr/>
          </a:p>
        </p:txBody>
      </p:sp>
      <p:sp>
        <p:nvSpPr>
          <p:cNvPr id="4" name="Text 2"/>
          <p:cNvSpPr/>
          <p:nvPr/>
        </p:nvSpPr>
        <p:spPr>
          <a:xfrm>
            <a:off x="502920" y="6528816"/>
            <a:ext cx="5943600" cy="146304"/>
          </a:xfrm>
          <a:prstGeom prst="rect">
            <a:avLst/>
          </a:prstGeom>
          <a:noFill/>
          <a:ln/>
        </p:spPr>
        <p:txBody>
          <a:bodyPr wrap="square" lIns="0" tIns="0" rIns="0" bIns="0" rtlCol="0" anchor="ctr"/>
          <a:lstStyle/>
          <a:p>
            <a:pPr marL="0" indent="0">
              <a:buNone/>
            </a:pPr>
            <a:r>
              <a:rPr lang="en-US" sz="800" dirty="0">
                <a:solidFill>
                  <a:srgbClr val="52717C"/>
                </a:solidFill>
                <a:latin typeface="Arial" pitchFamily="34" charset="0"/>
                <a:ea typeface="Arial" pitchFamily="34" charset="-122"/>
                <a:cs typeface="Arial" pitchFamily="34" charset="-120"/>
              </a:rPr>
              <a:t>ÚMOb Ostrava-Jih | Future City Tech 2026</a:t>
            </a:r>
            <a:endParaRPr lang="en-US" sz="800" dirty="0"/>
          </a:p>
        </p:txBody>
      </p:sp>
      <p:sp>
        <p:nvSpPr>
          <p:cNvPr id="5" name="Text 3"/>
          <p:cNvSpPr/>
          <p:nvPr/>
        </p:nvSpPr>
        <p:spPr>
          <a:xfrm>
            <a:off x="11155680" y="6510528"/>
            <a:ext cx="502920" cy="164592"/>
          </a:xfrm>
          <a:prstGeom prst="rect">
            <a:avLst/>
          </a:prstGeom>
          <a:noFill/>
          <a:ln/>
        </p:spPr>
        <p:txBody>
          <a:bodyPr wrap="square" lIns="0" tIns="0" rIns="0" bIns="0" rtlCol="0" anchor="ctr"/>
          <a:lstStyle/>
          <a:p>
            <a:pPr marL="0" indent="0" algn="r">
              <a:buNone/>
            </a:pPr>
            <a:r>
              <a:rPr lang="en-US" sz="800" b="1" dirty="0">
                <a:solidFill>
                  <a:srgbClr val="52717C"/>
                </a:solidFill>
                <a:latin typeface="Arial" pitchFamily="34" charset="0"/>
                <a:ea typeface="Arial" pitchFamily="34" charset="-122"/>
                <a:cs typeface="Arial" pitchFamily="34" charset="-120"/>
              </a:rPr>
              <a:t>8</a:t>
            </a:r>
            <a:endParaRPr lang="en-US" sz="800" dirty="0"/>
          </a:p>
        </p:txBody>
      </p:sp>
      <p:sp>
        <p:nvSpPr>
          <p:cNvPr id="6" name="Text 4"/>
          <p:cNvSpPr/>
          <p:nvPr/>
        </p:nvSpPr>
        <p:spPr>
          <a:xfrm>
            <a:off x="594360" y="393192"/>
            <a:ext cx="8961120" cy="411480"/>
          </a:xfrm>
          <a:prstGeom prst="rect">
            <a:avLst/>
          </a:prstGeom>
          <a:noFill/>
          <a:ln/>
        </p:spPr>
        <p:txBody>
          <a:bodyPr wrap="square" lIns="0" tIns="0" rIns="0" bIns="0" rtlCol="0" anchor="ctr"/>
          <a:lstStyle/>
          <a:p>
            <a:pPr marL="0" indent="0">
              <a:buNone/>
            </a:pPr>
            <a:r>
              <a:rPr lang="en-US" sz="2500" b="1" dirty="0">
                <a:solidFill>
                  <a:srgbClr val="073B52"/>
                </a:solidFill>
                <a:latin typeface="Arial" pitchFamily="34" charset="0"/>
                <a:ea typeface="Arial" pitchFamily="34" charset="-122"/>
                <a:cs typeface="Arial" pitchFamily="34" charset="-120"/>
              </a:rPr>
              <a:t>Použité technologie</a:t>
            </a:r>
            <a:endParaRPr lang="en-US" sz="2500" dirty="0"/>
          </a:p>
        </p:txBody>
      </p:sp>
      <p:sp>
        <p:nvSpPr>
          <p:cNvPr id="7" name="Text 5"/>
          <p:cNvSpPr/>
          <p:nvPr/>
        </p:nvSpPr>
        <p:spPr>
          <a:xfrm>
            <a:off x="612648" y="832104"/>
            <a:ext cx="8595360" cy="256032"/>
          </a:xfrm>
          <a:prstGeom prst="rect">
            <a:avLst/>
          </a:prstGeom>
          <a:noFill/>
          <a:ln/>
        </p:spPr>
        <p:txBody>
          <a:bodyPr wrap="square" lIns="0" tIns="0" rIns="0" bIns="0" rtlCol="0" anchor="ctr"/>
          <a:lstStyle/>
          <a:p>
            <a:pPr marL="0" indent="0">
              <a:buNone/>
            </a:pPr>
            <a:r>
              <a:rPr lang="en-US" sz="1100" dirty="0">
                <a:solidFill>
                  <a:srgbClr val="52717C"/>
                </a:solidFill>
                <a:latin typeface="Arial" pitchFamily="34" charset="0"/>
                <a:ea typeface="Arial" pitchFamily="34" charset="-122"/>
                <a:cs typeface="Arial" pitchFamily="34" charset="-120"/>
              </a:rPr>
              <a:t>Standardní RPA platforma UiPath – robot pracuje v uživatelském rozhraní, bez nové systémové integrace.</a:t>
            </a:r>
            <a:endParaRPr lang="en-US" sz="1100" dirty="0"/>
          </a:p>
        </p:txBody>
      </p:sp>
      <p:sp>
        <p:nvSpPr>
          <p:cNvPr id="8" name="Rounded Rectangle 7"/>
          <p:cNvSpPr/>
          <p:nvPr/>
        </p:nvSpPr>
        <p:spPr>
          <a:xfrm>
            <a:off x="704088" y="1325880"/>
            <a:ext cx="3474720" cy="173736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9" name="TextBox 8"/>
          <p:cNvSpPr txBox="1"/>
          <p:nvPr/>
        </p:nvSpPr>
        <p:spPr>
          <a:xfrm>
            <a:off x="932688" y="1508760"/>
            <a:ext cx="3017520" cy="320040"/>
          </a:xfrm>
          <a:prstGeom prst="rect">
            <a:avLst/>
          </a:prstGeom>
          <a:noFill/>
        </p:spPr>
        <p:txBody>
          <a:bodyPr wrap="square" lIns="0" tIns="0" rIns="0" bIns="0" anchor="t">
            <a:spAutoFit/>
          </a:bodyPr>
          <a:lstStyle/>
          <a:p>
            <a:pPr algn="l"/>
            <a:r>
              <a:rPr sz="1500" b="1">
                <a:solidFill>
                  <a:srgbClr val="11A8B8"/>
                </a:solidFill>
                <a:latin typeface="Arial"/>
              </a:rPr>
              <a:t>UiPath Studio</a:t>
            </a:r>
          </a:p>
        </p:txBody>
      </p:sp>
      <p:sp>
        <p:nvSpPr>
          <p:cNvPr id="10" name="TextBox 9"/>
          <p:cNvSpPr txBox="1"/>
          <p:nvPr/>
        </p:nvSpPr>
        <p:spPr>
          <a:xfrm>
            <a:off x="932688" y="1837943"/>
            <a:ext cx="3017520" cy="256032"/>
          </a:xfrm>
          <a:prstGeom prst="rect">
            <a:avLst/>
          </a:prstGeom>
          <a:noFill/>
        </p:spPr>
        <p:txBody>
          <a:bodyPr wrap="square" lIns="0" tIns="0" rIns="0" bIns="0" anchor="t">
            <a:spAutoFit/>
          </a:bodyPr>
          <a:lstStyle/>
          <a:p>
            <a:pPr algn="l"/>
            <a:r>
              <a:rPr sz="1100" b="0">
                <a:solidFill>
                  <a:srgbClr val="52717C"/>
                </a:solidFill>
                <a:latin typeface="Arial"/>
              </a:rPr>
              <a:t>verze 2024.10.6 · REFramework</a:t>
            </a:r>
          </a:p>
        </p:txBody>
      </p:sp>
      <p:sp>
        <p:nvSpPr>
          <p:cNvPr id="11" name="TextBox 10"/>
          <p:cNvSpPr txBox="1"/>
          <p:nvPr/>
        </p:nvSpPr>
        <p:spPr>
          <a:xfrm>
            <a:off x="932688" y="2148840"/>
            <a:ext cx="3017520" cy="822960"/>
          </a:xfrm>
          <a:prstGeom prst="rect">
            <a:avLst/>
          </a:prstGeom>
          <a:noFill/>
        </p:spPr>
        <p:txBody>
          <a:bodyPr wrap="square" lIns="0" tIns="0" rIns="0" bIns="0" anchor="t">
            <a:spAutoFit/>
          </a:bodyPr>
          <a:lstStyle/>
          <a:p>
            <a:pPr algn="l"/>
            <a:r>
              <a:rPr sz="1200" b="0">
                <a:solidFill>
                  <a:srgbClr val="1E3440"/>
                </a:solidFill>
                <a:latin typeface="Arial"/>
              </a:rPr>
              <a:t>Vývoj na samostatné stanici Studio1 proti školicímu E-Spisu, na šabloně UiPath REFramework.</a:t>
            </a:r>
          </a:p>
        </p:txBody>
      </p:sp>
      <p:sp>
        <p:nvSpPr>
          <p:cNvPr id="12" name="Rounded Rectangle 11"/>
          <p:cNvSpPr/>
          <p:nvPr/>
        </p:nvSpPr>
        <p:spPr>
          <a:xfrm>
            <a:off x="4379975" y="1325880"/>
            <a:ext cx="3474720" cy="173736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13" name="TextBox 12"/>
          <p:cNvSpPr txBox="1"/>
          <p:nvPr/>
        </p:nvSpPr>
        <p:spPr>
          <a:xfrm>
            <a:off x="4608575" y="1508760"/>
            <a:ext cx="3017520" cy="320040"/>
          </a:xfrm>
          <a:prstGeom prst="rect">
            <a:avLst/>
          </a:prstGeom>
          <a:noFill/>
        </p:spPr>
        <p:txBody>
          <a:bodyPr wrap="square" lIns="0" tIns="0" rIns="0" bIns="0" anchor="t">
            <a:spAutoFit/>
          </a:bodyPr>
          <a:lstStyle/>
          <a:p>
            <a:pPr algn="l"/>
            <a:r>
              <a:rPr sz="1500" b="1">
                <a:solidFill>
                  <a:srgbClr val="073B52"/>
                </a:solidFill>
                <a:latin typeface="Arial"/>
              </a:rPr>
              <a:t>UiPath Orchestrator</a:t>
            </a:r>
          </a:p>
        </p:txBody>
      </p:sp>
      <p:sp>
        <p:nvSpPr>
          <p:cNvPr id="14" name="TextBox 13"/>
          <p:cNvSpPr txBox="1"/>
          <p:nvPr/>
        </p:nvSpPr>
        <p:spPr>
          <a:xfrm>
            <a:off x="4608575" y="1837943"/>
            <a:ext cx="3017520" cy="256032"/>
          </a:xfrm>
          <a:prstGeom prst="rect">
            <a:avLst/>
          </a:prstGeom>
          <a:noFill/>
        </p:spPr>
        <p:txBody>
          <a:bodyPr wrap="square" lIns="0" tIns="0" rIns="0" bIns="0" anchor="t">
            <a:spAutoFit/>
          </a:bodyPr>
          <a:lstStyle/>
          <a:p>
            <a:pPr algn="l"/>
            <a:r>
              <a:rPr sz="1100" b="0">
                <a:solidFill>
                  <a:srgbClr val="52717C"/>
                </a:solidFill>
                <a:latin typeface="Arial"/>
              </a:rPr>
              <a:t>řízení a dohled</a:t>
            </a:r>
          </a:p>
        </p:txBody>
      </p:sp>
      <p:sp>
        <p:nvSpPr>
          <p:cNvPr id="15" name="TextBox 14"/>
          <p:cNvSpPr txBox="1"/>
          <p:nvPr/>
        </p:nvSpPr>
        <p:spPr>
          <a:xfrm>
            <a:off x="4608575" y="2148840"/>
            <a:ext cx="3017520" cy="822960"/>
          </a:xfrm>
          <a:prstGeom prst="rect">
            <a:avLst/>
          </a:prstGeom>
          <a:noFill/>
        </p:spPr>
        <p:txBody>
          <a:bodyPr wrap="square" lIns="0" tIns="0" rIns="0" bIns="0" anchor="t">
            <a:spAutoFit/>
          </a:bodyPr>
          <a:lstStyle/>
          <a:p>
            <a:pPr algn="l"/>
            <a:r>
              <a:rPr sz="1200" b="0">
                <a:solidFill>
                  <a:srgbClr val="1E3440"/>
                </a:solidFill>
                <a:latin typeface="Arial"/>
              </a:rPr>
              <a:t>Plánuje běhy (1× za hodinu, po–pá 7–17 h), spouští robota a uchovává logy z každého běhu.</a:t>
            </a:r>
          </a:p>
        </p:txBody>
      </p:sp>
      <p:sp>
        <p:nvSpPr>
          <p:cNvPr id="16" name="Rounded Rectangle 15"/>
          <p:cNvSpPr/>
          <p:nvPr/>
        </p:nvSpPr>
        <p:spPr>
          <a:xfrm>
            <a:off x="8055863" y="1325880"/>
            <a:ext cx="3474720" cy="173736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17" name="TextBox 16"/>
          <p:cNvSpPr txBox="1"/>
          <p:nvPr/>
        </p:nvSpPr>
        <p:spPr>
          <a:xfrm>
            <a:off x="8284463" y="1508760"/>
            <a:ext cx="3017520" cy="320040"/>
          </a:xfrm>
          <a:prstGeom prst="rect">
            <a:avLst/>
          </a:prstGeom>
          <a:noFill/>
        </p:spPr>
        <p:txBody>
          <a:bodyPr wrap="square" lIns="0" tIns="0" rIns="0" bIns="0" anchor="t">
            <a:spAutoFit/>
          </a:bodyPr>
          <a:lstStyle/>
          <a:p>
            <a:pPr algn="l"/>
            <a:r>
              <a:rPr sz="1500" b="1">
                <a:solidFill>
                  <a:srgbClr val="23B5E8"/>
                </a:solidFill>
                <a:latin typeface="Arial"/>
              </a:rPr>
              <a:t>Unattended robot</a:t>
            </a:r>
          </a:p>
        </p:txBody>
      </p:sp>
      <p:sp>
        <p:nvSpPr>
          <p:cNvPr id="18" name="TextBox 17"/>
          <p:cNvSpPr txBox="1"/>
          <p:nvPr/>
        </p:nvSpPr>
        <p:spPr>
          <a:xfrm>
            <a:off x="8284463" y="1837943"/>
            <a:ext cx="3017520" cy="256032"/>
          </a:xfrm>
          <a:prstGeom prst="rect">
            <a:avLst/>
          </a:prstGeom>
          <a:noFill/>
        </p:spPr>
        <p:txBody>
          <a:bodyPr wrap="square" lIns="0" tIns="0" rIns="0" bIns="0" anchor="t">
            <a:spAutoFit/>
          </a:bodyPr>
          <a:lstStyle/>
          <a:p>
            <a:pPr algn="l"/>
            <a:r>
              <a:rPr sz="1100" b="0">
                <a:solidFill>
                  <a:srgbClr val="52717C"/>
                </a:solidFill>
                <a:latin typeface="Arial"/>
              </a:rPr>
              <a:t>Robot1</a:t>
            </a:r>
          </a:p>
        </p:txBody>
      </p:sp>
      <p:sp>
        <p:nvSpPr>
          <p:cNvPr id="19" name="TextBox 18"/>
          <p:cNvSpPr txBox="1"/>
          <p:nvPr/>
        </p:nvSpPr>
        <p:spPr>
          <a:xfrm>
            <a:off x="8284463" y="2148840"/>
            <a:ext cx="3017520" cy="822960"/>
          </a:xfrm>
          <a:prstGeom prst="rect">
            <a:avLst/>
          </a:prstGeom>
          <a:noFill/>
        </p:spPr>
        <p:txBody>
          <a:bodyPr wrap="square" lIns="0" tIns="0" rIns="0" bIns="0" anchor="t">
            <a:spAutoFit/>
          </a:bodyPr>
          <a:lstStyle/>
          <a:p>
            <a:pPr algn="l"/>
            <a:r>
              <a:rPr sz="1200" b="0">
                <a:solidFill>
                  <a:srgbClr val="1E3440"/>
                </a:solidFill>
                <a:latin typeface="Arial"/>
              </a:rPr>
              <a:t>Běží bez obsluhy na produkční stanici Robot1. Přihlašovací údaje k E-Spisu a Outlooku jsou ve Správci pověření.</a:t>
            </a:r>
          </a:p>
        </p:txBody>
      </p:sp>
      <p:sp>
        <p:nvSpPr>
          <p:cNvPr id="20" name="Rounded Rectangle 19"/>
          <p:cNvSpPr/>
          <p:nvPr/>
        </p:nvSpPr>
        <p:spPr>
          <a:xfrm>
            <a:off x="704088" y="3264408"/>
            <a:ext cx="3474720" cy="173736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21" name="TextBox 20"/>
          <p:cNvSpPr txBox="1"/>
          <p:nvPr/>
        </p:nvSpPr>
        <p:spPr>
          <a:xfrm>
            <a:off x="932688" y="3447288"/>
            <a:ext cx="3017520" cy="320040"/>
          </a:xfrm>
          <a:prstGeom prst="rect">
            <a:avLst/>
          </a:prstGeom>
          <a:noFill/>
        </p:spPr>
        <p:txBody>
          <a:bodyPr wrap="square" lIns="0" tIns="0" rIns="0" bIns="0" anchor="t">
            <a:spAutoFit/>
          </a:bodyPr>
          <a:lstStyle/>
          <a:p>
            <a:pPr algn="l"/>
            <a:r>
              <a:rPr sz="1500" b="1">
                <a:solidFill>
                  <a:srgbClr val="73BF44"/>
                </a:solidFill>
                <a:latin typeface="Arial"/>
              </a:rPr>
              <a:t>E-Spis</a:t>
            </a:r>
          </a:p>
        </p:txBody>
      </p:sp>
      <p:sp>
        <p:nvSpPr>
          <p:cNvPr id="22" name="TextBox 21"/>
          <p:cNvSpPr txBox="1"/>
          <p:nvPr/>
        </p:nvSpPr>
        <p:spPr>
          <a:xfrm>
            <a:off x="932688" y="3776472"/>
            <a:ext cx="3017520" cy="256032"/>
          </a:xfrm>
          <a:prstGeom prst="rect">
            <a:avLst/>
          </a:prstGeom>
          <a:noFill/>
        </p:spPr>
        <p:txBody>
          <a:bodyPr wrap="square" lIns="0" tIns="0" rIns="0" bIns="0" anchor="t">
            <a:spAutoFit/>
          </a:bodyPr>
          <a:lstStyle/>
          <a:p>
            <a:pPr algn="l"/>
            <a:r>
              <a:rPr sz="1100" b="0">
                <a:solidFill>
                  <a:srgbClr val="52717C"/>
                </a:solidFill>
                <a:latin typeface="Arial"/>
              </a:rPr>
              <a:t>cílová aplikace</a:t>
            </a:r>
          </a:p>
        </p:txBody>
      </p:sp>
      <p:sp>
        <p:nvSpPr>
          <p:cNvPr id="23" name="TextBox 22"/>
          <p:cNvSpPr txBox="1"/>
          <p:nvPr/>
        </p:nvSpPr>
        <p:spPr>
          <a:xfrm>
            <a:off x="932688" y="4087368"/>
            <a:ext cx="3017520" cy="822960"/>
          </a:xfrm>
          <a:prstGeom prst="rect">
            <a:avLst/>
          </a:prstGeom>
          <a:noFill/>
        </p:spPr>
        <p:txBody>
          <a:bodyPr wrap="square" lIns="0" tIns="0" rIns="0" bIns="0" anchor="t">
            <a:spAutoFit/>
          </a:bodyPr>
          <a:lstStyle/>
          <a:p>
            <a:pPr algn="l"/>
            <a:r>
              <a:rPr sz="1200" b="0">
                <a:solidFill>
                  <a:srgbClr val="1E3440"/>
                </a:solidFill>
                <a:latin typeface="Arial"/>
              </a:rPr>
              <a:t>Robot pracuje v uživatelském rozhraní výpravny a podatelny stejně jako referent, ve stejných krocích.</a:t>
            </a:r>
          </a:p>
        </p:txBody>
      </p:sp>
      <p:sp>
        <p:nvSpPr>
          <p:cNvPr id="24" name="Rounded Rectangle 23"/>
          <p:cNvSpPr/>
          <p:nvPr/>
        </p:nvSpPr>
        <p:spPr>
          <a:xfrm>
            <a:off x="4379975" y="3264408"/>
            <a:ext cx="3474720" cy="173736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25" name="TextBox 24"/>
          <p:cNvSpPr txBox="1"/>
          <p:nvPr/>
        </p:nvSpPr>
        <p:spPr>
          <a:xfrm>
            <a:off x="4608575" y="3447288"/>
            <a:ext cx="3017520" cy="320040"/>
          </a:xfrm>
          <a:prstGeom prst="rect">
            <a:avLst/>
          </a:prstGeom>
          <a:noFill/>
        </p:spPr>
        <p:txBody>
          <a:bodyPr wrap="square" lIns="0" tIns="0" rIns="0" bIns="0" anchor="t">
            <a:spAutoFit/>
          </a:bodyPr>
          <a:lstStyle/>
          <a:p>
            <a:pPr algn="l"/>
            <a:r>
              <a:rPr sz="1500" b="1">
                <a:solidFill>
                  <a:srgbClr val="F4A261"/>
                </a:solidFill>
                <a:latin typeface="Arial"/>
              </a:rPr>
              <a:t>Konfigurace</a:t>
            </a:r>
          </a:p>
        </p:txBody>
      </p:sp>
      <p:sp>
        <p:nvSpPr>
          <p:cNvPr id="26" name="TextBox 25"/>
          <p:cNvSpPr txBox="1"/>
          <p:nvPr/>
        </p:nvSpPr>
        <p:spPr>
          <a:xfrm>
            <a:off x="4608575" y="3776472"/>
            <a:ext cx="3017520" cy="256032"/>
          </a:xfrm>
          <a:prstGeom prst="rect">
            <a:avLst/>
          </a:prstGeom>
          <a:noFill/>
        </p:spPr>
        <p:txBody>
          <a:bodyPr wrap="square" lIns="0" tIns="0" rIns="0" bIns="0" anchor="t">
            <a:spAutoFit/>
          </a:bodyPr>
          <a:lstStyle/>
          <a:p>
            <a:pPr algn="l"/>
            <a:r>
              <a:rPr sz="1100" b="0">
                <a:solidFill>
                  <a:srgbClr val="52717C"/>
                </a:solidFill>
                <a:latin typeface="Arial"/>
              </a:rPr>
              <a:t>config.xlsx – parametry mimo kód</a:t>
            </a:r>
          </a:p>
        </p:txBody>
      </p:sp>
      <p:sp>
        <p:nvSpPr>
          <p:cNvPr id="27" name="TextBox 26"/>
          <p:cNvSpPr txBox="1"/>
          <p:nvPr/>
        </p:nvSpPr>
        <p:spPr>
          <a:xfrm>
            <a:off x="4608575" y="4087368"/>
            <a:ext cx="3017520" cy="822960"/>
          </a:xfrm>
          <a:prstGeom prst="rect">
            <a:avLst/>
          </a:prstGeom>
          <a:noFill/>
        </p:spPr>
        <p:txBody>
          <a:bodyPr wrap="square" lIns="0" tIns="0" rIns="0" bIns="0" anchor="t">
            <a:spAutoFit/>
          </a:bodyPr>
          <a:lstStyle/>
          <a:p>
            <a:pPr algn="l"/>
            <a:r>
              <a:rPr sz="1200" b="0">
                <a:solidFill>
                  <a:srgbClr val="1E3440"/>
                </a:solidFill>
                <a:latin typeface="Arial"/>
              </a:rPr>
              <a:t>Seznam povolených organizačních jednotek (whitelist OJ), adresa pro report a výstupní složky – změna bez přeprogramování.</a:t>
            </a:r>
          </a:p>
        </p:txBody>
      </p:sp>
      <p:sp>
        <p:nvSpPr>
          <p:cNvPr id="28" name="Rounded Rectangle 27"/>
          <p:cNvSpPr/>
          <p:nvPr/>
        </p:nvSpPr>
        <p:spPr>
          <a:xfrm>
            <a:off x="8055863" y="3264408"/>
            <a:ext cx="3474720" cy="173736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29" name="TextBox 28"/>
          <p:cNvSpPr txBox="1"/>
          <p:nvPr/>
        </p:nvSpPr>
        <p:spPr>
          <a:xfrm>
            <a:off x="8284463" y="3447288"/>
            <a:ext cx="3017520" cy="320040"/>
          </a:xfrm>
          <a:prstGeom prst="rect">
            <a:avLst/>
          </a:prstGeom>
          <a:noFill/>
        </p:spPr>
        <p:txBody>
          <a:bodyPr wrap="square" lIns="0" tIns="0" rIns="0" bIns="0" anchor="t">
            <a:spAutoFit/>
          </a:bodyPr>
          <a:lstStyle/>
          <a:p>
            <a:pPr algn="l"/>
            <a:r>
              <a:rPr sz="1500" b="1">
                <a:solidFill>
                  <a:srgbClr val="11A8B8"/>
                </a:solidFill>
                <a:latin typeface="Arial"/>
              </a:rPr>
              <a:t>Report a statistika</a:t>
            </a:r>
          </a:p>
        </p:txBody>
      </p:sp>
      <p:sp>
        <p:nvSpPr>
          <p:cNvPr id="30" name="TextBox 29"/>
          <p:cNvSpPr txBox="1"/>
          <p:nvPr/>
        </p:nvSpPr>
        <p:spPr>
          <a:xfrm>
            <a:off x="8284463" y="3776472"/>
            <a:ext cx="3017520" cy="256032"/>
          </a:xfrm>
          <a:prstGeom prst="rect">
            <a:avLst/>
          </a:prstGeom>
          <a:noFill/>
        </p:spPr>
        <p:txBody>
          <a:bodyPr wrap="square" lIns="0" tIns="0" rIns="0" bIns="0" anchor="t">
            <a:spAutoFit/>
          </a:bodyPr>
          <a:lstStyle/>
          <a:p>
            <a:pPr algn="l"/>
            <a:r>
              <a:rPr sz="1100" b="0">
                <a:solidFill>
                  <a:srgbClr val="52717C"/>
                </a:solidFill>
                <a:latin typeface="Arial"/>
              </a:rPr>
              <a:t>Excel + Outlook + log</a:t>
            </a:r>
          </a:p>
        </p:txBody>
      </p:sp>
      <p:sp>
        <p:nvSpPr>
          <p:cNvPr id="31" name="TextBox 30"/>
          <p:cNvSpPr txBox="1"/>
          <p:nvPr/>
        </p:nvSpPr>
        <p:spPr>
          <a:xfrm>
            <a:off x="8284463" y="4087368"/>
            <a:ext cx="3017520" cy="822960"/>
          </a:xfrm>
          <a:prstGeom prst="rect">
            <a:avLst/>
          </a:prstGeom>
          <a:noFill/>
        </p:spPr>
        <p:txBody>
          <a:bodyPr wrap="square" lIns="0" tIns="0" rIns="0" bIns="0" anchor="t">
            <a:spAutoFit/>
          </a:bodyPr>
          <a:lstStyle/>
          <a:p>
            <a:pPr algn="l"/>
            <a:r>
              <a:rPr sz="1200" b="0">
                <a:solidFill>
                  <a:srgbClr val="1E3440"/>
                </a:solidFill>
                <a:latin typeface="Arial"/>
              </a:rPr>
              <a:t>Po každém běhu Excel report e-mailem a log v Orchestratoru. Statistika zpracovaných zpráv doplněna v 10/2025.</a:t>
            </a:r>
          </a:p>
        </p:txBody>
      </p:sp>
      <p:sp>
        <p:nvSpPr>
          <p:cNvPr id="32" name="Rounded Rectangle 31"/>
          <p:cNvSpPr/>
          <p:nvPr/>
        </p:nvSpPr>
        <p:spPr>
          <a:xfrm>
            <a:off x="704088" y="5257800"/>
            <a:ext cx="10826496" cy="640080"/>
          </a:xfrm>
          <a:prstGeom prst="roundRect">
            <a:avLst>
              <a:gd name="adj" fmla="val 8000"/>
            </a:avLst>
          </a:prstGeom>
          <a:solidFill>
            <a:srgbClr val="EAF8F6"/>
          </a:solidFill>
          <a:ln w="12700">
            <a:solidFill>
              <a:srgbClr val="D7E7EC"/>
            </a:solidFill>
          </a:ln>
        </p:spPr>
        <p:txBody>
          <a:bodyPr rtlCol="0" anchor="ctr"/>
          <a:lstStyle/>
          <a:p>
            <a:pPr algn="ctr"/>
            <a:endParaRPr/>
          </a:p>
        </p:txBody>
      </p:sp>
      <p:sp>
        <p:nvSpPr>
          <p:cNvPr id="33" name="TextBox 32"/>
          <p:cNvSpPr txBox="1"/>
          <p:nvPr/>
        </p:nvSpPr>
        <p:spPr>
          <a:xfrm>
            <a:off x="960120" y="5257800"/>
            <a:ext cx="10314432" cy="640080"/>
          </a:xfrm>
          <a:prstGeom prst="rect">
            <a:avLst/>
          </a:prstGeom>
          <a:noFill/>
        </p:spPr>
        <p:txBody>
          <a:bodyPr wrap="square" lIns="0" tIns="0" rIns="0" bIns="0" anchor="ctr">
            <a:spAutoFit/>
          </a:bodyPr>
          <a:lstStyle/>
          <a:p>
            <a:pPr algn="ctr"/>
            <a:r>
              <a:rPr sz="1250" b="1">
                <a:solidFill>
                  <a:srgbClr val="073B52"/>
                </a:solidFill>
                <a:latin typeface="Arial"/>
              </a:rPr>
              <a:t>Robot pracuje přes uživatelské rozhraní. Výhoda: rychlé nasazení bez nové integrace. Daň: citlivost na změny obrazovek – proto dokumentace a monitoring.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6FAFC"/>
          </a:solidFill>
          <a:ln w="12700">
            <a:solidFill>
              <a:srgbClr val="F6FAFC">
                <a:alpha val="0"/>
              </a:srgbClr>
            </a:solidFill>
            <a:prstDash val="solid"/>
          </a:ln>
        </p:spPr>
        <p:txBody>
          <a:bodyPr/>
          <a:lstStyle/>
          <a:p>
            <a:endParaRPr/>
          </a:p>
        </p:txBody>
      </p:sp>
      <p:sp>
        <p:nvSpPr>
          <p:cNvPr id="3" name="Shape 1"/>
          <p:cNvSpPr/>
          <p:nvPr/>
        </p:nvSpPr>
        <p:spPr>
          <a:xfrm>
            <a:off x="0" y="0"/>
            <a:ext cx="12191695" cy="137160"/>
          </a:xfrm>
          <a:prstGeom prst="rect">
            <a:avLst/>
          </a:prstGeom>
          <a:solidFill>
            <a:srgbClr val="11A8B8"/>
          </a:solidFill>
          <a:ln w="12700">
            <a:solidFill>
              <a:srgbClr val="11A8B8">
                <a:alpha val="0"/>
              </a:srgbClr>
            </a:solidFill>
            <a:prstDash val="solid"/>
          </a:ln>
        </p:spPr>
        <p:txBody>
          <a:bodyPr/>
          <a:lstStyle/>
          <a:p>
            <a:endParaRPr/>
          </a:p>
        </p:txBody>
      </p:sp>
      <p:sp>
        <p:nvSpPr>
          <p:cNvPr id="4" name="Text 2"/>
          <p:cNvSpPr/>
          <p:nvPr/>
        </p:nvSpPr>
        <p:spPr>
          <a:xfrm>
            <a:off x="502920" y="6528816"/>
            <a:ext cx="5943600" cy="146304"/>
          </a:xfrm>
          <a:prstGeom prst="rect">
            <a:avLst/>
          </a:prstGeom>
          <a:noFill/>
          <a:ln/>
        </p:spPr>
        <p:txBody>
          <a:bodyPr wrap="square" lIns="0" tIns="0" rIns="0" bIns="0" rtlCol="0" anchor="ctr"/>
          <a:lstStyle/>
          <a:p>
            <a:pPr marL="0" indent="0">
              <a:buNone/>
            </a:pPr>
            <a:r>
              <a:rPr lang="en-US" sz="800" dirty="0">
                <a:solidFill>
                  <a:srgbClr val="52717C"/>
                </a:solidFill>
                <a:latin typeface="Arial" pitchFamily="34" charset="0"/>
                <a:ea typeface="Arial" pitchFamily="34" charset="-122"/>
                <a:cs typeface="Arial" pitchFamily="34" charset="-120"/>
              </a:rPr>
              <a:t>ÚMOb Ostrava-Jih | Future City Tech 2026</a:t>
            </a:r>
            <a:endParaRPr lang="en-US" sz="800" dirty="0"/>
          </a:p>
        </p:txBody>
      </p:sp>
      <p:sp>
        <p:nvSpPr>
          <p:cNvPr id="5" name="Text 3"/>
          <p:cNvSpPr/>
          <p:nvPr/>
        </p:nvSpPr>
        <p:spPr>
          <a:xfrm>
            <a:off x="11155680" y="6510528"/>
            <a:ext cx="502920" cy="164592"/>
          </a:xfrm>
          <a:prstGeom prst="rect">
            <a:avLst/>
          </a:prstGeom>
          <a:noFill/>
          <a:ln/>
        </p:spPr>
        <p:txBody>
          <a:bodyPr wrap="square" lIns="0" tIns="0" rIns="0" bIns="0" rtlCol="0" anchor="ctr"/>
          <a:lstStyle/>
          <a:p>
            <a:pPr marL="0" indent="0" algn="r">
              <a:buNone/>
            </a:pPr>
            <a:r>
              <a:rPr lang="en-US" sz="800" b="1" dirty="0">
                <a:solidFill>
                  <a:srgbClr val="52717C"/>
                </a:solidFill>
                <a:latin typeface="Arial" pitchFamily="34" charset="0"/>
                <a:ea typeface="Arial" pitchFamily="34" charset="-122"/>
                <a:cs typeface="Arial" pitchFamily="34" charset="-120"/>
              </a:rPr>
              <a:t>9</a:t>
            </a:r>
            <a:endParaRPr lang="en-US" sz="800" dirty="0"/>
          </a:p>
        </p:txBody>
      </p:sp>
      <p:sp>
        <p:nvSpPr>
          <p:cNvPr id="6" name="Text 4"/>
          <p:cNvSpPr/>
          <p:nvPr/>
        </p:nvSpPr>
        <p:spPr>
          <a:xfrm>
            <a:off x="594360" y="393192"/>
            <a:ext cx="8961120" cy="411480"/>
          </a:xfrm>
          <a:prstGeom prst="rect">
            <a:avLst/>
          </a:prstGeom>
          <a:noFill/>
          <a:ln/>
        </p:spPr>
        <p:txBody>
          <a:bodyPr wrap="square" lIns="0" tIns="0" rIns="0" bIns="0" rtlCol="0" anchor="ctr"/>
          <a:lstStyle/>
          <a:p>
            <a:pPr marL="0" indent="0">
              <a:buNone/>
            </a:pPr>
            <a:r>
              <a:rPr lang="en-US" sz="2500" b="1" dirty="0">
                <a:solidFill>
                  <a:srgbClr val="073B52"/>
                </a:solidFill>
                <a:latin typeface="Arial" pitchFamily="34" charset="0"/>
                <a:ea typeface="Arial" pitchFamily="34" charset="-122"/>
                <a:cs typeface="Arial" pitchFamily="34" charset="-120"/>
              </a:rPr>
              <a:t>Výstupní dokumentace: PDD a SDD</a:t>
            </a:r>
            <a:endParaRPr lang="en-US" sz="2500" dirty="0"/>
          </a:p>
        </p:txBody>
      </p:sp>
      <p:sp>
        <p:nvSpPr>
          <p:cNvPr id="7" name="Text 5"/>
          <p:cNvSpPr/>
          <p:nvPr/>
        </p:nvSpPr>
        <p:spPr>
          <a:xfrm>
            <a:off x="612648" y="832104"/>
            <a:ext cx="8595360" cy="256032"/>
          </a:xfrm>
          <a:prstGeom prst="rect">
            <a:avLst/>
          </a:prstGeom>
          <a:noFill/>
          <a:ln/>
        </p:spPr>
        <p:txBody>
          <a:bodyPr wrap="square" lIns="0" tIns="0" rIns="0" bIns="0" rtlCol="0" anchor="ctr"/>
          <a:lstStyle/>
          <a:p>
            <a:pPr marL="0" indent="0">
              <a:buNone/>
            </a:pPr>
            <a:r>
              <a:rPr lang="en-US" sz="1100" dirty="0">
                <a:solidFill>
                  <a:srgbClr val="52717C"/>
                </a:solidFill>
                <a:latin typeface="Arial" pitchFamily="34" charset="0"/>
                <a:ea typeface="Arial" pitchFamily="34" charset="-122"/>
                <a:cs typeface="Arial" pitchFamily="34" charset="-120"/>
              </a:rPr>
              <a:t>Bez dokumentace úřad nevlastní popis vlastního robota – jen jeho běžící kód.</a:t>
            </a:r>
            <a:endParaRPr lang="en-US" sz="1100" dirty="0"/>
          </a:p>
        </p:txBody>
      </p:sp>
      <p:sp>
        <p:nvSpPr>
          <p:cNvPr id="8" name="Rounded Rectangle 7"/>
          <p:cNvSpPr/>
          <p:nvPr/>
        </p:nvSpPr>
        <p:spPr>
          <a:xfrm>
            <a:off x="704088" y="1280160"/>
            <a:ext cx="5303520" cy="2788920"/>
          </a:xfrm>
          <a:prstGeom prst="roundRect">
            <a:avLst>
              <a:gd name="adj" fmla="val 4000"/>
            </a:avLst>
          </a:prstGeom>
          <a:solidFill>
            <a:srgbClr val="FFFFFF"/>
          </a:solidFill>
          <a:ln w="12700">
            <a:solidFill>
              <a:srgbClr val="D7E7EC"/>
            </a:solidFill>
          </a:ln>
        </p:spPr>
        <p:txBody>
          <a:bodyPr rtlCol="0" anchor="ctr"/>
          <a:lstStyle/>
          <a:p>
            <a:pPr algn="ctr"/>
            <a:endParaRPr/>
          </a:p>
        </p:txBody>
      </p:sp>
      <p:sp>
        <p:nvSpPr>
          <p:cNvPr id="9" name="Rounded Rectangle 8"/>
          <p:cNvSpPr/>
          <p:nvPr/>
        </p:nvSpPr>
        <p:spPr>
          <a:xfrm>
            <a:off x="932688" y="1481328"/>
            <a:ext cx="731520" cy="384048"/>
          </a:xfrm>
          <a:prstGeom prst="roundRect">
            <a:avLst>
              <a:gd name="adj" fmla="val 8000"/>
            </a:avLst>
          </a:prstGeom>
          <a:solidFill>
            <a:srgbClr val="11A8B8"/>
          </a:solidFill>
          <a:ln>
            <a:noFill/>
          </a:ln>
        </p:spPr>
        <p:txBody>
          <a:bodyPr rtlCol="0" anchor="ctr"/>
          <a:lstStyle/>
          <a:p>
            <a:pPr algn="ctr"/>
            <a:endParaRPr/>
          </a:p>
        </p:txBody>
      </p:sp>
      <p:sp>
        <p:nvSpPr>
          <p:cNvPr id="10" name="TextBox 9"/>
          <p:cNvSpPr txBox="1"/>
          <p:nvPr/>
        </p:nvSpPr>
        <p:spPr>
          <a:xfrm>
            <a:off x="932688" y="1481328"/>
            <a:ext cx="731520" cy="384048"/>
          </a:xfrm>
          <a:prstGeom prst="rect">
            <a:avLst/>
          </a:prstGeom>
          <a:noFill/>
        </p:spPr>
        <p:txBody>
          <a:bodyPr wrap="square" lIns="0" tIns="0" rIns="0" bIns="0" anchor="ctr">
            <a:spAutoFit/>
          </a:bodyPr>
          <a:lstStyle/>
          <a:p>
            <a:pPr algn="ctr"/>
            <a:r>
              <a:rPr sz="1400" b="1">
                <a:solidFill>
                  <a:srgbClr val="FFFFFF"/>
                </a:solidFill>
                <a:latin typeface="Arial"/>
              </a:rPr>
              <a:t>PDD</a:t>
            </a:r>
          </a:p>
        </p:txBody>
      </p:sp>
      <p:sp>
        <p:nvSpPr>
          <p:cNvPr id="11" name="TextBox 10"/>
          <p:cNvSpPr txBox="1"/>
          <p:nvPr/>
        </p:nvSpPr>
        <p:spPr>
          <a:xfrm>
            <a:off x="1801368" y="1444751"/>
            <a:ext cx="4023360" cy="256032"/>
          </a:xfrm>
          <a:prstGeom prst="rect">
            <a:avLst/>
          </a:prstGeom>
          <a:noFill/>
        </p:spPr>
        <p:txBody>
          <a:bodyPr wrap="square" lIns="0" tIns="0" rIns="0" bIns="0" anchor="t">
            <a:spAutoFit/>
          </a:bodyPr>
          <a:lstStyle/>
          <a:p>
            <a:pPr algn="l"/>
            <a:r>
              <a:rPr sz="1400" b="1">
                <a:solidFill>
                  <a:srgbClr val="11A8B8"/>
                </a:solidFill>
                <a:latin typeface="Arial"/>
              </a:rPr>
              <a:t>Process Definition Document</a:t>
            </a:r>
          </a:p>
        </p:txBody>
      </p:sp>
      <p:sp>
        <p:nvSpPr>
          <p:cNvPr id="12" name="TextBox 11"/>
          <p:cNvSpPr txBox="1"/>
          <p:nvPr/>
        </p:nvSpPr>
        <p:spPr>
          <a:xfrm>
            <a:off x="1801368" y="1700784"/>
            <a:ext cx="4023360" cy="219456"/>
          </a:xfrm>
          <a:prstGeom prst="rect">
            <a:avLst/>
          </a:prstGeom>
          <a:noFill/>
        </p:spPr>
        <p:txBody>
          <a:bodyPr wrap="square" lIns="0" tIns="0" rIns="0" bIns="0" anchor="t">
            <a:spAutoFit/>
          </a:bodyPr>
          <a:lstStyle/>
          <a:p>
            <a:pPr algn="l"/>
            <a:r>
              <a:rPr sz="1050" b="0">
                <a:solidFill>
                  <a:srgbClr val="52717C"/>
                </a:solidFill>
                <a:latin typeface="Arial"/>
              </a:rPr>
              <a:t>CO a PROČ robot dělá – pohled procesu</a:t>
            </a:r>
          </a:p>
        </p:txBody>
      </p:sp>
      <p:sp>
        <p:nvSpPr>
          <p:cNvPr id="13" name="TextBox 12"/>
          <p:cNvSpPr txBox="1"/>
          <p:nvPr/>
        </p:nvSpPr>
        <p:spPr>
          <a:xfrm>
            <a:off x="978408" y="2084831"/>
            <a:ext cx="4846320" cy="1554480"/>
          </a:xfrm>
          <a:prstGeom prst="rect">
            <a:avLst/>
          </a:prstGeom>
          <a:noFill/>
        </p:spPr>
        <p:txBody>
          <a:bodyPr wrap="square" lIns="0" tIns="0" rIns="0" bIns="0" anchor="t">
            <a:spAutoFit/>
          </a:bodyPr>
          <a:lstStyle/>
          <a:p>
            <a:pPr marL="180000" indent="-180000" algn="l">
              <a:spcAft>
                <a:spcPts val="450"/>
              </a:spcAft>
              <a:buChar char="•"/>
            </a:pPr>
            <a:r>
              <a:rPr sz="1250" b="0">
                <a:solidFill>
                  <a:srgbClr val="1E3440"/>
                </a:solidFill>
                <a:latin typeface="Arial"/>
              </a:rPr>
              <a:t>popis procesu krok za krokem (současný a cílový stav)</a:t>
            </a:r>
          </a:p>
          <a:p>
            <a:pPr marL="180000" indent="-180000" algn="l">
              <a:spcAft>
                <a:spcPts val="450"/>
              </a:spcAft>
              <a:buChar char="•"/>
            </a:pPr>
            <a:r>
              <a:rPr sz="1250" b="0">
                <a:solidFill>
                  <a:srgbClr val="1E3440"/>
                </a:solidFill>
                <a:latin typeface="Arial"/>
              </a:rPr>
              <a:t>vstupy, výstupy a cílové aplikace</a:t>
            </a:r>
          </a:p>
          <a:p>
            <a:pPr marL="180000" indent="-180000" algn="l">
              <a:spcAft>
                <a:spcPts val="450"/>
              </a:spcAft>
              <a:buChar char="•"/>
            </a:pPr>
            <a:r>
              <a:rPr sz="1250" b="0">
                <a:solidFill>
                  <a:srgbClr val="1E3440"/>
                </a:solidFill>
                <a:latin typeface="Arial"/>
              </a:rPr>
              <a:t>business pravidla a výjimky – co robot řešit nesmí</a:t>
            </a:r>
          </a:p>
          <a:p>
            <a:pPr marL="180000" indent="-180000" algn="l">
              <a:spcAft>
                <a:spcPts val="450"/>
              </a:spcAft>
              <a:buChar char="•"/>
            </a:pPr>
            <a:r>
              <a:rPr sz="1250" b="0">
                <a:solidFill>
                  <a:srgbClr val="1E3440"/>
                </a:solidFill>
                <a:latin typeface="Arial"/>
              </a:rPr>
              <a:t>frekvence, objemy a očekávaný přínos</a:t>
            </a:r>
          </a:p>
          <a:p>
            <a:pPr marL="180000" indent="-180000" algn="l">
              <a:spcAft>
                <a:spcPts val="450"/>
              </a:spcAft>
              <a:buChar char="•"/>
            </a:pPr>
            <a:r>
              <a:rPr sz="1250" b="0">
                <a:solidFill>
                  <a:srgbClr val="1E3440"/>
                </a:solidFill>
                <a:latin typeface="Arial"/>
              </a:rPr>
              <a:t>role, přístupy a vlastník procesu na úřadě</a:t>
            </a:r>
          </a:p>
        </p:txBody>
      </p:sp>
      <p:sp>
        <p:nvSpPr>
          <p:cNvPr id="14" name="TextBox 13"/>
          <p:cNvSpPr txBox="1"/>
          <p:nvPr/>
        </p:nvSpPr>
        <p:spPr>
          <a:xfrm>
            <a:off x="978408" y="3675887"/>
            <a:ext cx="4846320" cy="274320"/>
          </a:xfrm>
          <a:prstGeom prst="rect">
            <a:avLst/>
          </a:prstGeom>
          <a:noFill/>
        </p:spPr>
        <p:txBody>
          <a:bodyPr wrap="square" lIns="0" tIns="0" rIns="0" bIns="0" anchor="t">
            <a:spAutoFit/>
          </a:bodyPr>
          <a:lstStyle/>
          <a:p>
            <a:pPr algn="l"/>
            <a:r>
              <a:rPr sz="1050" b="1">
                <a:solidFill>
                  <a:srgbClr val="11A8B8"/>
                </a:solidFill>
                <a:latin typeface="Arial"/>
              </a:rPr>
              <a:t>Zpracovává analytik dodavatele s odborníkem (SME) z úřadu.</a:t>
            </a:r>
          </a:p>
        </p:txBody>
      </p:sp>
      <p:sp>
        <p:nvSpPr>
          <p:cNvPr id="15" name="Rounded Rectangle 14"/>
          <p:cNvSpPr/>
          <p:nvPr/>
        </p:nvSpPr>
        <p:spPr>
          <a:xfrm>
            <a:off x="6227064" y="1280160"/>
            <a:ext cx="5303520" cy="2788920"/>
          </a:xfrm>
          <a:prstGeom prst="roundRect">
            <a:avLst>
              <a:gd name="adj" fmla="val 4000"/>
            </a:avLst>
          </a:prstGeom>
          <a:solidFill>
            <a:srgbClr val="FFFFFF"/>
          </a:solidFill>
          <a:ln w="12700">
            <a:solidFill>
              <a:srgbClr val="D7E7EC"/>
            </a:solidFill>
          </a:ln>
        </p:spPr>
        <p:txBody>
          <a:bodyPr rtlCol="0" anchor="ctr"/>
          <a:lstStyle/>
          <a:p>
            <a:pPr algn="ctr"/>
            <a:endParaRPr/>
          </a:p>
        </p:txBody>
      </p:sp>
      <p:sp>
        <p:nvSpPr>
          <p:cNvPr id="16" name="Rounded Rectangle 15"/>
          <p:cNvSpPr/>
          <p:nvPr/>
        </p:nvSpPr>
        <p:spPr>
          <a:xfrm>
            <a:off x="6455664" y="1481328"/>
            <a:ext cx="731520" cy="384048"/>
          </a:xfrm>
          <a:prstGeom prst="roundRect">
            <a:avLst>
              <a:gd name="adj" fmla="val 8000"/>
            </a:avLst>
          </a:prstGeom>
          <a:solidFill>
            <a:srgbClr val="073B52"/>
          </a:solidFill>
          <a:ln>
            <a:noFill/>
          </a:ln>
        </p:spPr>
        <p:txBody>
          <a:bodyPr rtlCol="0" anchor="ctr"/>
          <a:lstStyle/>
          <a:p>
            <a:pPr algn="ctr"/>
            <a:endParaRPr/>
          </a:p>
        </p:txBody>
      </p:sp>
      <p:sp>
        <p:nvSpPr>
          <p:cNvPr id="17" name="TextBox 16"/>
          <p:cNvSpPr txBox="1"/>
          <p:nvPr/>
        </p:nvSpPr>
        <p:spPr>
          <a:xfrm>
            <a:off x="6455664" y="1481328"/>
            <a:ext cx="731520" cy="384048"/>
          </a:xfrm>
          <a:prstGeom prst="rect">
            <a:avLst/>
          </a:prstGeom>
          <a:noFill/>
        </p:spPr>
        <p:txBody>
          <a:bodyPr wrap="square" lIns="0" tIns="0" rIns="0" bIns="0" anchor="ctr">
            <a:spAutoFit/>
          </a:bodyPr>
          <a:lstStyle/>
          <a:p>
            <a:pPr algn="ctr"/>
            <a:r>
              <a:rPr sz="1400" b="1">
                <a:solidFill>
                  <a:srgbClr val="FFFFFF"/>
                </a:solidFill>
                <a:latin typeface="Arial"/>
              </a:rPr>
              <a:t>SDD</a:t>
            </a:r>
          </a:p>
        </p:txBody>
      </p:sp>
      <p:sp>
        <p:nvSpPr>
          <p:cNvPr id="18" name="TextBox 17"/>
          <p:cNvSpPr txBox="1"/>
          <p:nvPr/>
        </p:nvSpPr>
        <p:spPr>
          <a:xfrm>
            <a:off x="7324344" y="1444751"/>
            <a:ext cx="4023360" cy="256032"/>
          </a:xfrm>
          <a:prstGeom prst="rect">
            <a:avLst/>
          </a:prstGeom>
          <a:noFill/>
        </p:spPr>
        <p:txBody>
          <a:bodyPr wrap="square" lIns="0" tIns="0" rIns="0" bIns="0" anchor="t">
            <a:spAutoFit/>
          </a:bodyPr>
          <a:lstStyle/>
          <a:p>
            <a:pPr algn="l"/>
            <a:r>
              <a:rPr sz="1400" b="1">
                <a:solidFill>
                  <a:srgbClr val="073B52"/>
                </a:solidFill>
                <a:latin typeface="Arial"/>
              </a:rPr>
              <a:t>Solution Design Document</a:t>
            </a:r>
          </a:p>
        </p:txBody>
      </p:sp>
      <p:sp>
        <p:nvSpPr>
          <p:cNvPr id="19" name="TextBox 18"/>
          <p:cNvSpPr txBox="1"/>
          <p:nvPr/>
        </p:nvSpPr>
        <p:spPr>
          <a:xfrm>
            <a:off x="7324344" y="1700784"/>
            <a:ext cx="4023360" cy="219456"/>
          </a:xfrm>
          <a:prstGeom prst="rect">
            <a:avLst/>
          </a:prstGeom>
          <a:noFill/>
        </p:spPr>
        <p:txBody>
          <a:bodyPr wrap="square" lIns="0" tIns="0" rIns="0" bIns="0" anchor="t">
            <a:spAutoFit/>
          </a:bodyPr>
          <a:lstStyle/>
          <a:p>
            <a:pPr algn="l"/>
            <a:r>
              <a:rPr sz="1050" b="0">
                <a:solidFill>
                  <a:srgbClr val="52717C"/>
                </a:solidFill>
                <a:latin typeface="Arial"/>
              </a:rPr>
              <a:t>JAK je řešení postavené – technický návrh</a:t>
            </a:r>
          </a:p>
        </p:txBody>
      </p:sp>
      <p:sp>
        <p:nvSpPr>
          <p:cNvPr id="20" name="TextBox 19"/>
          <p:cNvSpPr txBox="1"/>
          <p:nvPr/>
        </p:nvSpPr>
        <p:spPr>
          <a:xfrm>
            <a:off x="6501384" y="2084831"/>
            <a:ext cx="4846320" cy="1554480"/>
          </a:xfrm>
          <a:prstGeom prst="rect">
            <a:avLst/>
          </a:prstGeom>
          <a:noFill/>
        </p:spPr>
        <p:txBody>
          <a:bodyPr wrap="square" lIns="0" tIns="0" rIns="0" bIns="0" anchor="t">
            <a:spAutoFit/>
          </a:bodyPr>
          <a:lstStyle/>
          <a:p>
            <a:pPr marL="180000" indent="-180000" algn="l">
              <a:spcAft>
                <a:spcPts val="450"/>
              </a:spcAft>
              <a:buChar char="•"/>
            </a:pPr>
            <a:r>
              <a:rPr sz="1250" b="0">
                <a:solidFill>
                  <a:srgbClr val="1E3440"/>
                </a:solidFill>
                <a:latin typeface="Arial"/>
              </a:rPr>
              <a:t>architektura: Orchestrator, robot, stanice, aplikace a verze</a:t>
            </a:r>
          </a:p>
          <a:p>
            <a:pPr marL="180000" indent="-180000" algn="l">
              <a:spcAft>
                <a:spcPts val="450"/>
              </a:spcAft>
              <a:buChar char="•"/>
            </a:pPr>
            <a:r>
              <a:rPr sz="1250" b="0">
                <a:solidFill>
                  <a:srgbClr val="1E3440"/>
                </a:solidFill>
                <a:latin typeface="Arial"/>
              </a:rPr>
              <a:t>struktura workflow a konfigurace (např. whitelist OJ)</a:t>
            </a:r>
          </a:p>
          <a:p>
            <a:pPr marL="180000" indent="-180000" algn="l">
              <a:spcAft>
                <a:spcPts val="450"/>
              </a:spcAft>
              <a:buChar char="•"/>
            </a:pPr>
            <a:r>
              <a:rPr sz="1250" b="0">
                <a:solidFill>
                  <a:srgbClr val="1E3440"/>
                </a:solidFill>
                <a:latin typeface="Arial"/>
              </a:rPr>
              <a:t>ošetření chyb: systémové vs. business výjimky</a:t>
            </a:r>
          </a:p>
          <a:p>
            <a:pPr marL="180000" indent="-180000" algn="l">
              <a:spcAft>
                <a:spcPts val="450"/>
              </a:spcAft>
              <a:buChar char="•"/>
            </a:pPr>
            <a:r>
              <a:rPr sz="1250" b="0">
                <a:solidFill>
                  <a:srgbClr val="1E3440"/>
                </a:solidFill>
                <a:latin typeface="Arial"/>
              </a:rPr>
              <a:t>plánování, logování a reporting</a:t>
            </a:r>
          </a:p>
          <a:p>
            <a:pPr marL="180000" indent="-180000" algn="l">
              <a:spcAft>
                <a:spcPts val="450"/>
              </a:spcAft>
              <a:buChar char="•"/>
            </a:pPr>
            <a:r>
              <a:rPr sz="1250" b="0">
                <a:solidFill>
                  <a:srgbClr val="1E3440"/>
                </a:solidFill>
                <a:latin typeface="Arial"/>
              </a:rPr>
              <a:t>nasazení, správa přístupů a postup při incidentu</a:t>
            </a:r>
          </a:p>
        </p:txBody>
      </p:sp>
      <p:sp>
        <p:nvSpPr>
          <p:cNvPr id="21" name="TextBox 20"/>
          <p:cNvSpPr txBox="1"/>
          <p:nvPr/>
        </p:nvSpPr>
        <p:spPr>
          <a:xfrm>
            <a:off x="6501384" y="3675887"/>
            <a:ext cx="4846320" cy="274320"/>
          </a:xfrm>
          <a:prstGeom prst="rect">
            <a:avLst/>
          </a:prstGeom>
          <a:noFill/>
        </p:spPr>
        <p:txBody>
          <a:bodyPr wrap="square" lIns="0" tIns="0" rIns="0" bIns="0" anchor="t">
            <a:spAutoFit/>
          </a:bodyPr>
          <a:lstStyle/>
          <a:p>
            <a:pPr algn="l"/>
            <a:r>
              <a:rPr sz="1050" b="1">
                <a:solidFill>
                  <a:srgbClr val="073B52"/>
                </a:solidFill>
                <a:latin typeface="Arial"/>
              </a:rPr>
              <a:t>Zpracovává dodavatel pro vývoj i pozdější podporu a změny.</a:t>
            </a:r>
          </a:p>
        </p:txBody>
      </p:sp>
      <p:sp>
        <p:nvSpPr>
          <p:cNvPr id="22" name="TextBox 21"/>
          <p:cNvSpPr txBox="1"/>
          <p:nvPr/>
        </p:nvSpPr>
        <p:spPr>
          <a:xfrm>
            <a:off x="704088" y="4206240"/>
            <a:ext cx="7315200" cy="274320"/>
          </a:xfrm>
          <a:prstGeom prst="rect">
            <a:avLst/>
          </a:prstGeom>
          <a:noFill/>
        </p:spPr>
        <p:txBody>
          <a:bodyPr wrap="square" lIns="0" tIns="0" rIns="0" bIns="0" anchor="t">
            <a:spAutoFit/>
          </a:bodyPr>
          <a:lstStyle/>
          <a:p>
            <a:pPr algn="l"/>
            <a:r>
              <a:rPr sz="1400" b="1">
                <a:solidFill>
                  <a:srgbClr val="073B52"/>
                </a:solidFill>
                <a:latin typeface="Arial"/>
              </a:rPr>
              <a:t>Proč je výstupní dokumentace nutná</a:t>
            </a:r>
          </a:p>
        </p:txBody>
      </p:sp>
      <p:sp>
        <p:nvSpPr>
          <p:cNvPr id="23" name="Rounded Rectangle 22"/>
          <p:cNvSpPr/>
          <p:nvPr/>
        </p:nvSpPr>
        <p:spPr>
          <a:xfrm>
            <a:off x="704088" y="4553712"/>
            <a:ext cx="2651760" cy="86868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24" name="TextBox 23"/>
          <p:cNvSpPr txBox="1"/>
          <p:nvPr/>
        </p:nvSpPr>
        <p:spPr>
          <a:xfrm>
            <a:off x="868680" y="4626864"/>
            <a:ext cx="2331720" cy="274320"/>
          </a:xfrm>
          <a:prstGeom prst="rect">
            <a:avLst/>
          </a:prstGeom>
          <a:noFill/>
        </p:spPr>
        <p:txBody>
          <a:bodyPr wrap="square" lIns="0" tIns="0" rIns="0" bIns="0" anchor="t">
            <a:spAutoFit/>
          </a:bodyPr>
          <a:lstStyle/>
          <a:p>
            <a:pPr algn="l"/>
            <a:r>
              <a:rPr sz="1250" b="1">
                <a:solidFill>
                  <a:srgbClr val="11A8B8"/>
                </a:solidFill>
                <a:latin typeface="Arial"/>
              </a:rPr>
              <a:t>Akceptace</a:t>
            </a:r>
          </a:p>
        </p:txBody>
      </p:sp>
      <p:sp>
        <p:nvSpPr>
          <p:cNvPr id="25" name="TextBox 24"/>
          <p:cNvSpPr txBox="1"/>
          <p:nvPr/>
        </p:nvSpPr>
        <p:spPr>
          <a:xfrm>
            <a:off x="868680" y="4901184"/>
            <a:ext cx="2331720" cy="475488"/>
          </a:xfrm>
          <a:prstGeom prst="rect">
            <a:avLst/>
          </a:prstGeom>
          <a:noFill/>
        </p:spPr>
        <p:txBody>
          <a:bodyPr wrap="square" lIns="0" tIns="0" rIns="0" bIns="0" anchor="t">
            <a:spAutoFit/>
          </a:bodyPr>
          <a:lstStyle/>
          <a:p>
            <a:pPr algn="l"/>
            <a:r>
              <a:rPr sz="1050" b="0">
                <a:solidFill>
                  <a:srgbClr val="1E3440"/>
                </a:solidFill>
                <a:latin typeface="Arial"/>
              </a:rPr>
              <a:t>dílo lze převzít jen proti popsanému zadání</a:t>
            </a:r>
          </a:p>
        </p:txBody>
      </p:sp>
      <p:sp>
        <p:nvSpPr>
          <p:cNvPr id="26" name="Rounded Rectangle 25"/>
          <p:cNvSpPr/>
          <p:nvPr/>
        </p:nvSpPr>
        <p:spPr>
          <a:xfrm>
            <a:off x="3429000" y="4553712"/>
            <a:ext cx="2651760" cy="86868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27" name="TextBox 26"/>
          <p:cNvSpPr txBox="1"/>
          <p:nvPr/>
        </p:nvSpPr>
        <p:spPr>
          <a:xfrm>
            <a:off x="3593592" y="4626864"/>
            <a:ext cx="2331720" cy="274320"/>
          </a:xfrm>
          <a:prstGeom prst="rect">
            <a:avLst/>
          </a:prstGeom>
          <a:noFill/>
        </p:spPr>
        <p:txBody>
          <a:bodyPr wrap="square" lIns="0" tIns="0" rIns="0" bIns="0" anchor="t">
            <a:spAutoFit/>
          </a:bodyPr>
          <a:lstStyle/>
          <a:p>
            <a:pPr algn="l"/>
            <a:r>
              <a:rPr sz="1250" b="1">
                <a:solidFill>
                  <a:srgbClr val="73BF44"/>
                </a:solidFill>
                <a:latin typeface="Arial"/>
              </a:rPr>
              <a:t>Předatelnost</a:t>
            </a:r>
          </a:p>
        </p:txBody>
      </p:sp>
      <p:sp>
        <p:nvSpPr>
          <p:cNvPr id="28" name="TextBox 27"/>
          <p:cNvSpPr txBox="1"/>
          <p:nvPr/>
        </p:nvSpPr>
        <p:spPr>
          <a:xfrm>
            <a:off x="3593592" y="4901184"/>
            <a:ext cx="2331720" cy="475488"/>
          </a:xfrm>
          <a:prstGeom prst="rect">
            <a:avLst/>
          </a:prstGeom>
          <a:noFill/>
        </p:spPr>
        <p:txBody>
          <a:bodyPr wrap="square" lIns="0" tIns="0" rIns="0" bIns="0" anchor="t">
            <a:spAutoFit/>
          </a:bodyPr>
          <a:lstStyle/>
          <a:p>
            <a:pPr algn="l"/>
            <a:r>
              <a:rPr sz="1050" b="0">
                <a:solidFill>
                  <a:srgbClr val="1E3440"/>
                </a:solidFill>
                <a:latin typeface="Arial"/>
              </a:rPr>
              <a:t>jiný dodavatel naváže bez závislosti na autorovi</a:t>
            </a:r>
          </a:p>
        </p:txBody>
      </p:sp>
      <p:sp>
        <p:nvSpPr>
          <p:cNvPr id="29" name="Rounded Rectangle 28"/>
          <p:cNvSpPr/>
          <p:nvPr/>
        </p:nvSpPr>
        <p:spPr>
          <a:xfrm>
            <a:off x="6153912" y="4553712"/>
            <a:ext cx="2651760" cy="86868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30" name="TextBox 29"/>
          <p:cNvSpPr txBox="1"/>
          <p:nvPr/>
        </p:nvSpPr>
        <p:spPr>
          <a:xfrm>
            <a:off x="6318504" y="4626864"/>
            <a:ext cx="2331720" cy="274320"/>
          </a:xfrm>
          <a:prstGeom prst="rect">
            <a:avLst/>
          </a:prstGeom>
          <a:noFill/>
        </p:spPr>
        <p:txBody>
          <a:bodyPr wrap="square" lIns="0" tIns="0" rIns="0" bIns="0" anchor="t">
            <a:spAutoFit/>
          </a:bodyPr>
          <a:lstStyle/>
          <a:p>
            <a:pPr algn="l"/>
            <a:r>
              <a:rPr sz="1250" b="1">
                <a:solidFill>
                  <a:srgbClr val="23B5E8"/>
                </a:solidFill>
                <a:latin typeface="Arial"/>
              </a:rPr>
              <a:t>Změny IS</a:t>
            </a:r>
          </a:p>
        </p:txBody>
      </p:sp>
      <p:sp>
        <p:nvSpPr>
          <p:cNvPr id="31" name="TextBox 30"/>
          <p:cNvSpPr txBox="1"/>
          <p:nvPr/>
        </p:nvSpPr>
        <p:spPr>
          <a:xfrm>
            <a:off x="6318504" y="4901184"/>
            <a:ext cx="2331720" cy="475488"/>
          </a:xfrm>
          <a:prstGeom prst="rect">
            <a:avLst/>
          </a:prstGeom>
          <a:noFill/>
        </p:spPr>
        <p:txBody>
          <a:bodyPr wrap="square" lIns="0" tIns="0" rIns="0" bIns="0" anchor="t">
            <a:spAutoFit/>
          </a:bodyPr>
          <a:lstStyle/>
          <a:p>
            <a:pPr algn="l"/>
            <a:r>
              <a:rPr sz="1050" b="0">
                <a:solidFill>
                  <a:srgbClr val="1E3440"/>
                </a:solidFill>
                <a:latin typeface="Arial"/>
              </a:rPr>
              <a:t>při změně E-Spisu je jasné, co a kde upravit</a:t>
            </a:r>
          </a:p>
        </p:txBody>
      </p:sp>
      <p:sp>
        <p:nvSpPr>
          <p:cNvPr id="32" name="Rounded Rectangle 31"/>
          <p:cNvSpPr/>
          <p:nvPr/>
        </p:nvSpPr>
        <p:spPr>
          <a:xfrm>
            <a:off x="8878824" y="4553712"/>
            <a:ext cx="2651760" cy="86868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33" name="TextBox 32"/>
          <p:cNvSpPr txBox="1"/>
          <p:nvPr/>
        </p:nvSpPr>
        <p:spPr>
          <a:xfrm>
            <a:off x="9043415" y="4626864"/>
            <a:ext cx="2331720" cy="274320"/>
          </a:xfrm>
          <a:prstGeom prst="rect">
            <a:avLst/>
          </a:prstGeom>
          <a:noFill/>
        </p:spPr>
        <p:txBody>
          <a:bodyPr wrap="square" lIns="0" tIns="0" rIns="0" bIns="0" anchor="t">
            <a:spAutoFit/>
          </a:bodyPr>
          <a:lstStyle/>
          <a:p>
            <a:pPr algn="l"/>
            <a:r>
              <a:rPr sz="1250" b="1">
                <a:solidFill>
                  <a:srgbClr val="F4A261"/>
                </a:solidFill>
                <a:latin typeface="Arial"/>
              </a:rPr>
              <a:t>Audit</a:t>
            </a:r>
          </a:p>
        </p:txBody>
      </p:sp>
      <p:sp>
        <p:nvSpPr>
          <p:cNvPr id="34" name="TextBox 33"/>
          <p:cNvSpPr txBox="1"/>
          <p:nvPr/>
        </p:nvSpPr>
        <p:spPr>
          <a:xfrm>
            <a:off x="9043415" y="4901184"/>
            <a:ext cx="2331720" cy="475488"/>
          </a:xfrm>
          <a:prstGeom prst="rect">
            <a:avLst/>
          </a:prstGeom>
          <a:noFill/>
        </p:spPr>
        <p:txBody>
          <a:bodyPr wrap="square" lIns="0" tIns="0" rIns="0" bIns="0" anchor="t">
            <a:spAutoFit/>
          </a:bodyPr>
          <a:lstStyle/>
          <a:p>
            <a:pPr algn="l"/>
            <a:r>
              <a:rPr sz="1050" b="0">
                <a:solidFill>
                  <a:srgbClr val="1E3440"/>
                </a:solidFill>
                <a:latin typeface="Arial"/>
              </a:rPr>
              <a:t>pravidla a výjimky jsou dohledatelné</a:t>
            </a:r>
          </a:p>
        </p:txBody>
      </p:sp>
      <p:sp>
        <p:nvSpPr>
          <p:cNvPr id="35" name="Rounded Rectangle 34"/>
          <p:cNvSpPr/>
          <p:nvPr/>
        </p:nvSpPr>
        <p:spPr>
          <a:xfrm>
            <a:off x="704088" y="5605272"/>
            <a:ext cx="10826496" cy="566928"/>
          </a:xfrm>
          <a:prstGeom prst="roundRect">
            <a:avLst>
              <a:gd name="adj" fmla="val 8000"/>
            </a:avLst>
          </a:prstGeom>
          <a:solidFill>
            <a:srgbClr val="EAF8F6"/>
          </a:solidFill>
          <a:ln w="12700">
            <a:solidFill>
              <a:srgbClr val="D7E7EC"/>
            </a:solidFill>
          </a:ln>
        </p:spPr>
        <p:txBody>
          <a:bodyPr rtlCol="0" anchor="ctr"/>
          <a:lstStyle/>
          <a:p>
            <a:pPr algn="ctr"/>
            <a:endParaRPr/>
          </a:p>
        </p:txBody>
      </p:sp>
      <p:sp>
        <p:nvSpPr>
          <p:cNvPr id="36" name="TextBox 35"/>
          <p:cNvSpPr txBox="1"/>
          <p:nvPr/>
        </p:nvSpPr>
        <p:spPr>
          <a:xfrm>
            <a:off x="914400" y="5605272"/>
            <a:ext cx="10424160" cy="566928"/>
          </a:xfrm>
          <a:prstGeom prst="rect">
            <a:avLst/>
          </a:prstGeom>
          <a:noFill/>
        </p:spPr>
        <p:txBody>
          <a:bodyPr wrap="square" lIns="0" tIns="0" rIns="0" bIns="0" anchor="ctr">
            <a:spAutoFit/>
          </a:bodyPr>
          <a:lstStyle/>
          <a:p>
            <a:pPr algn="ctr"/>
            <a:r>
              <a:rPr sz="1200" b="1">
                <a:solidFill>
                  <a:srgbClr val="073B52"/>
                </a:solidFill>
                <a:latin typeface="Arial"/>
              </a:rPr>
              <a:t>Doporučení: PDD a SDD požadovat už v zadávací dokumentaci jako podmínku akceptace a aktualizovat při každé změně robota.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F6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6FAFC"/>
          </a:solidFill>
          <a:ln w="12700">
            <a:solidFill>
              <a:srgbClr val="F6FAFC">
                <a:alpha val="0"/>
              </a:srgbClr>
            </a:solidFill>
            <a:prstDash val="solid"/>
          </a:ln>
        </p:spPr>
        <p:txBody>
          <a:bodyPr/>
          <a:lstStyle/>
          <a:p>
            <a:endParaRPr/>
          </a:p>
        </p:txBody>
      </p:sp>
      <p:sp>
        <p:nvSpPr>
          <p:cNvPr id="3" name="Shape 1"/>
          <p:cNvSpPr/>
          <p:nvPr/>
        </p:nvSpPr>
        <p:spPr>
          <a:xfrm>
            <a:off x="0" y="0"/>
            <a:ext cx="12191695" cy="137160"/>
          </a:xfrm>
          <a:prstGeom prst="rect">
            <a:avLst/>
          </a:prstGeom>
          <a:solidFill>
            <a:srgbClr val="11A8B8"/>
          </a:solidFill>
          <a:ln w="12700">
            <a:solidFill>
              <a:srgbClr val="11A8B8">
                <a:alpha val="0"/>
              </a:srgbClr>
            </a:solidFill>
            <a:prstDash val="solid"/>
          </a:ln>
        </p:spPr>
        <p:txBody>
          <a:bodyPr/>
          <a:lstStyle/>
          <a:p>
            <a:endParaRPr/>
          </a:p>
        </p:txBody>
      </p:sp>
      <p:sp>
        <p:nvSpPr>
          <p:cNvPr id="4" name="Text 2"/>
          <p:cNvSpPr/>
          <p:nvPr/>
        </p:nvSpPr>
        <p:spPr>
          <a:xfrm>
            <a:off x="502920" y="6528816"/>
            <a:ext cx="5943600" cy="146304"/>
          </a:xfrm>
          <a:prstGeom prst="rect">
            <a:avLst/>
          </a:prstGeom>
          <a:noFill/>
          <a:ln/>
        </p:spPr>
        <p:txBody>
          <a:bodyPr wrap="square" lIns="0" tIns="0" rIns="0" bIns="0" rtlCol="0" anchor="ctr"/>
          <a:lstStyle/>
          <a:p>
            <a:pPr marL="0" indent="0">
              <a:buNone/>
            </a:pPr>
            <a:r>
              <a:rPr lang="en-US" sz="800" dirty="0">
                <a:solidFill>
                  <a:srgbClr val="52717C"/>
                </a:solidFill>
                <a:latin typeface="Arial" pitchFamily="34" charset="0"/>
                <a:ea typeface="Arial" pitchFamily="34" charset="-122"/>
                <a:cs typeface="Arial" pitchFamily="34" charset="-120"/>
              </a:rPr>
              <a:t>ÚMOb Ostrava-Jih | Future City Tech 2026</a:t>
            </a:r>
            <a:endParaRPr lang="en-US" sz="800" dirty="0"/>
          </a:p>
        </p:txBody>
      </p:sp>
      <p:sp>
        <p:nvSpPr>
          <p:cNvPr id="5" name="Text 3"/>
          <p:cNvSpPr/>
          <p:nvPr/>
        </p:nvSpPr>
        <p:spPr>
          <a:xfrm>
            <a:off x="11155680" y="6510528"/>
            <a:ext cx="502920" cy="164592"/>
          </a:xfrm>
          <a:prstGeom prst="rect">
            <a:avLst/>
          </a:prstGeom>
          <a:noFill/>
          <a:ln/>
        </p:spPr>
        <p:txBody>
          <a:bodyPr wrap="square" lIns="0" tIns="0" rIns="0" bIns="0" rtlCol="0" anchor="ctr"/>
          <a:lstStyle/>
          <a:p>
            <a:pPr marL="0" indent="0" algn="r">
              <a:buNone/>
            </a:pPr>
            <a:r>
              <a:rPr lang="en-US" sz="800" b="1" dirty="0">
                <a:solidFill>
                  <a:srgbClr val="52717C"/>
                </a:solidFill>
                <a:latin typeface="Arial" pitchFamily="34" charset="0"/>
                <a:ea typeface="Arial" pitchFamily="34" charset="-122"/>
                <a:cs typeface="Arial" pitchFamily="34" charset="-120"/>
              </a:rPr>
              <a:t>10</a:t>
            </a:r>
            <a:endParaRPr lang="en-US" sz="800" dirty="0"/>
          </a:p>
        </p:txBody>
      </p:sp>
      <p:sp>
        <p:nvSpPr>
          <p:cNvPr id="6" name="Text 4"/>
          <p:cNvSpPr/>
          <p:nvPr/>
        </p:nvSpPr>
        <p:spPr>
          <a:xfrm>
            <a:off x="594360" y="393192"/>
            <a:ext cx="8961120" cy="411480"/>
          </a:xfrm>
          <a:prstGeom prst="rect">
            <a:avLst/>
          </a:prstGeom>
          <a:noFill/>
          <a:ln/>
        </p:spPr>
        <p:txBody>
          <a:bodyPr wrap="square" lIns="0" tIns="0" rIns="0" bIns="0" rtlCol="0" anchor="ctr"/>
          <a:lstStyle/>
          <a:p>
            <a:r>
              <a:rPr sz="2500" b="1">
                <a:solidFill>
                  <a:srgbClr val="1E3440"/>
                </a:solidFill>
                <a:latin typeface="Arial"/>
              </a:rPr>
              <a:t>Reálná úspora: Spisová služba (1 z 5 pilotů)</a:t>
            </a:r>
          </a:p>
        </p:txBody>
      </p:sp>
      <p:sp>
        <p:nvSpPr>
          <p:cNvPr id="7" name="Text 5"/>
          <p:cNvSpPr/>
          <p:nvPr/>
        </p:nvSpPr>
        <p:spPr>
          <a:xfrm>
            <a:off x="612648" y="832104"/>
            <a:ext cx="8595360" cy="256032"/>
          </a:xfrm>
          <a:prstGeom prst="rect">
            <a:avLst/>
          </a:prstGeom>
          <a:noFill/>
          <a:ln/>
        </p:spPr>
        <p:txBody>
          <a:bodyPr wrap="square" lIns="0" tIns="0" rIns="0" bIns="0" rtlCol="0" anchor="ctr"/>
          <a:lstStyle/>
          <a:p>
            <a:r>
              <a:rPr sz="1100" b="0">
                <a:solidFill>
                  <a:srgbClr val="52717C"/>
                </a:solidFill>
                <a:latin typeface="Arial"/>
              </a:rPr>
              <a:t>Provozní statistika robota × odhad ruční pracnosti přibližně 3 minuty na jednu zprávu.</a:t>
            </a:r>
          </a:p>
        </p:txBody>
      </p:sp>
      <p:sp>
        <p:nvSpPr>
          <p:cNvPr id="17" name="Shape 15"/>
          <p:cNvSpPr/>
          <p:nvPr/>
        </p:nvSpPr>
        <p:spPr>
          <a:xfrm>
            <a:off x="868680" y="3017520"/>
            <a:ext cx="10451592" cy="2514600"/>
          </a:xfrm>
          <a:prstGeom prst="roundRect">
            <a:avLst>
              <a:gd name="adj" fmla="val 6857"/>
            </a:avLst>
          </a:prstGeom>
          <a:solidFill>
            <a:srgbClr val="FFFFFF"/>
          </a:solidFill>
          <a:ln w="12700">
            <a:solidFill>
              <a:srgbClr val="D7E7EC"/>
            </a:solidFill>
            <a:prstDash val="solid"/>
          </a:ln>
          <a:effectLst>
            <a:outerShdw blurRad="15240" dist="8890" dir="2700000" algn="bl" rotWithShape="0">
              <a:srgbClr val="000000">
                <a:alpha val="10000"/>
              </a:srgbClr>
            </a:outerShdw>
          </a:effectLst>
        </p:spPr>
        <p:txBody>
          <a:bodyPr/>
          <a:lstStyle/>
          <a:p>
            <a:endParaRPr/>
          </a:p>
        </p:txBody>
      </p:sp>
      <p:sp>
        <p:nvSpPr>
          <p:cNvPr id="18" name="Text 16"/>
          <p:cNvSpPr/>
          <p:nvPr/>
        </p:nvSpPr>
        <p:spPr>
          <a:xfrm>
            <a:off x="1143000" y="3200400"/>
            <a:ext cx="9601200" cy="274320"/>
          </a:xfrm>
          <a:prstGeom prst="rect">
            <a:avLst/>
          </a:prstGeom>
          <a:noFill/>
          <a:ln/>
        </p:spPr>
        <p:txBody>
          <a:bodyPr wrap="square" lIns="0" tIns="0" rIns="0" bIns="0" rtlCol="0" anchor="ctr"/>
          <a:lstStyle/>
          <a:p>
            <a:r>
              <a:rPr sz="1700" b="1">
                <a:solidFill>
                  <a:srgbClr val="1E3440"/>
                </a:solidFill>
                <a:latin typeface="Arial"/>
              </a:rPr>
              <a:t>Výpočet reálné úspory</a:t>
            </a:r>
          </a:p>
        </p:txBody>
      </p:sp>
      <p:sp>
        <p:nvSpPr>
          <p:cNvPr id="19" name="Text 17"/>
          <p:cNvSpPr/>
          <p:nvPr/>
        </p:nvSpPr>
        <p:spPr>
          <a:xfrm>
            <a:off x="1143000" y="3611880"/>
            <a:ext cx="9692640" cy="256032"/>
          </a:xfrm>
          <a:prstGeom prst="rect">
            <a:avLst/>
          </a:prstGeom>
          <a:noFill/>
          <a:ln/>
        </p:spPr>
        <p:txBody>
          <a:bodyPr wrap="square" lIns="0" tIns="0" rIns="0" bIns="0" rtlCol="0" anchor="ctr">
            <a:normAutofit/>
          </a:bodyPr>
          <a:lstStyle/>
          <a:p>
            <a:r>
              <a:rPr sz="1150" b="0">
                <a:solidFill>
                  <a:srgbClr val="1E3440"/>
                </a:solidFill>
                <a:latin typeface="Arial"/>
              </a:rPr>
              <a:t>✓ Období: 15. 10. 2025 – 2. 9. 2026 (přibližně 10,5 měsíce)</a:t>
            </a:r>
          </a:p>
        </p:txBody>
      </p:sp>
      <p:sp>
        <p:nvSpPr>
          <p:cNvPr id="20" name="Text 18"/>
          <p:cNvSpPr/>
          <p:nvPr/>
        </p:nvSpPr>
        <p:spPr>
          <a:xfrm>
            <a:off x="1143000" y="3977640"/>
            <a:ext cx="9692640" cy="256032"/>
          </a:xfrm>
          <a:prstGeom prst="rect">
            <a:avLst/>
          </a:prstGeom>
          <a:noFill/>
          <a:ln/>
        </p:spPr>
        <p:txBody>
          <a:bodyPr wrap="square" lIns="0" tIns="0" rIns="0" bIns="0" rtlCol="0" anchor="ctr">
            <a:normAutofit/>
          </a:bodyPr>
          <a:lstStyle/>
          <a:p>
            <a:r>
              <a:rPr sz="1150" b="0">
                <a:solidFill>
                  <a:srgbClr val="1E3440"/>
                </a:solidFill>
                <a:latin typeface="Arial"/>
              </a:rPr>
              <a:t>✓ Ruční pracnost: odhad přibližně 3 minuty na jednu zprávu</a:t>
            </a:r>
          </a:p>
        </p:txBody>
      </p:sp>
      <p:sp>
        <p:nvSpPr>
          <p:cNvPr id="21" name="Text 19"/>
          <p:cNvSpPr/>
          <p:nvPr/>
        </p:nvSpPr>
        <p:spPr>
          <a:xfrm>
            <a:off x="1143000" y="4343400"/>
            <a:ext cx="9692640" cy="256032"/>
          </a:xfrm>
          <a:prstGeom prst="rect">
            <a:avLst/>
          </a:prstGeom>
          <a:noFill/>
          <a:ln/>
        </p:spPr>
        <p:txBody>
          <a:bodyPr wrap="square" lIns="0" tIns="0" rIns="0" bIns="0" rtlCol="0" anchor="ctr">
            <a:normAutofit/>
          </a:bodyPr>
          <a:lstStyle/>
          <a:p>
            <a:r>
              <a:rPr sz="1150" b="0">
                <a:solidFill>
                  <a:srgbClr val="1E3440"/>
                </a:solidFill>
                <a:latin typeface="Arial"/>
              </a:rPr>
              <a:t>✓ Výpočet: 4 831 × 3 minuty = 14 493 minut ≈ 241,6 hodiny</a:t>
            </a:r>
          </a:p>
        </p:txBody>
      </p:sp>
      <p:sp>
        <p:nvSpPr>
          <p:cNvPr id="22" name="Text 20"/>
          <p:cNvSpPr/>
          <p:nvPr/>
        </p:nvSpPr>
        <p:spPr>
          <a:xfrm>
            <a:off x="1143000" y="4709160"/>
            <a:ext cx="9692640" cy="256032"/>
          </a:xfrm>
          <a:prstGeom prst="rect">
            <a:avLst/>
          </a:prstGeom>
          <a:noFill/>
          <a:ln/>
        </p:spPr>
        <p:txBody>
          <a:bodyPr wrap="square" lIns="0" tIns="0" rIns="0" bIns="0" rtlCol="0" anchor="ctr">
            <a:normAutofit/>
          </a:bodyPr>
          <a:lstStyle/>
          <a:p>
            <a:r>
              <a:rPr sz="1150" b="0">
                <a:solidFill>
                  <a:srgbClr val="1E3440"/>
                </a:solidFill>
                <a:latin typeface="Arial"/>
              </a:rPr>
              <a:t>✓ Přepočet: více než 30 osmihodinových pracovních dnů</a:t>
            </a:r>
          </a:p>
        </p:txBody>
      </p:sp>
      <p:sp>
        <p:nvSpPr>
          <p:cNvPr id="8" name="Text 20b"/>
          <p:cNvSpPr/>
          <p:nvPr/>
        </p:nvSpPr>
        <p:spPr>
          <a:xfrm>
            <a:off x="1143000" y="5074920"/>
            <a:ext cx="9692640" cy="256032"/>
          </a:xfrm>
          <a:prstGeom prst="rect">
            <a:avLst/>
          </a:prstGeom>
          <a:noFill/>
          <a:ln/>
        </p:spPr>
        <p:txBody>
          <a:bodyPr wrap="square" lIns="0" tIns="0" rIns="0" bIns="0" rtlCol="0" anchor="ctr">
            <a:normAutofit/>
          </a:bodyPr>
          <a:lstStyle/>
          <a:p>
            <a:r>
              <a:rPr sz="1150" b="0">
                <a:solidFill>
                  <a:srgbClr val="1E3440"/>
                </a:solidFill>
                <a:latin typeface="Arial"/>
              </a:rPr>
              <a:t>✓ Roční přepočet: ≈ 270 h/rok – nad odhadem úvodní analýzy (252 h/rok)</a:t>
            </a:r>
          </a:p>
        </p:txBody>
      </p:sp>
      <p:sp>
        <p:nvSpPr>
          <p:cNvPr id="24" name="Shape 22"/>
          <p:cNvSpPr/>
          <p:nvPr/>
        </p:nvSpPr>
        <p:spPr>
          <a:xfrm>
            <a:off x="868680" y="5760720"/>
            <a:ext cx="10451592" cy="457200"/>
          </a:xfrm>
          <a:prstGeom prst="roundRect">
            <a:avLst>
              <a:gd name="adj" fmla="val 19048"/>
            </a:avLst>
          </a:prstGeom>
          <a:solidFill>
            <a:srgbClr val="FFF9EC"/>
          </a:solidFill>
          <a:ln w="12700">
            <a:solidFill>
              <a:srgbClr val="F2D7A6"/>
            </a:solidFill>
            <a:prstDash val="solid"/>
          </a:ln>
        </p:spPr>
        <p:txBody>
          <a:bodyPr/>
          <a:lstStyle/>
          <a:p>
            <a:endParaRPr/>
          </a:p>
        </p:txBody>
      </p:sp>
      <p:sp>
        <p:nvSpPr>
          <p:cNvPr id="25" name="Text 23"/>
          <p:cNvSpPr/>
          <p:nvPr/>
        </p:nvSpPr>
        <p:spPr>
          <a:xfrm>
            <a:off x="1005840" y="5760720"/>
            <a:ext cx="10177272" cy="457200"/>
          </a:xfrm>
          <a:prstGeom prst="rect">
            <a:avLst/>
          </a:prstGeom>
          <a:noFill/>
          <a:ln/>
        </p:spPr>
        <p:txBody>
          <a:bodyPr wrap="square" lIns="0" tIns="0" rIns="0" bIns="0" rtlCol="0" anchor="ctr"/>
          <a:lstStyle/>
          <a:p>
            <a:pPr algn="ctr"/>
            <a:r>
              <a:rPr sz="1200" b="1" dirty="0">
                <a:solidFill>
                  <a:srgbClr val="1E3440"/>
                </a:solidFill>
                <a:latin typeface="Arial"/>
              </a:rPr>
              <a:t>Jen </a:t>
            </a:r>
            <a:r>
              <a:rPr sz="1200" b="1" dirty="0" err="1">
                <a:solidFill>
                  <a:srgbClr val="1E3440"/>
                </a:solidFill>
                <a:latin typeface="Arial"/>
              </a:rPr>
              <a:t>tento</a:t>
            </a:r>
            <a:r>
              <a:rPr sz="1200" b="1" dirty="0">
                <a:solidFill>
                  <a:srgbClr val="1E3440"/>
                </a:solidFill>
                <a:latin typeface="Arial"/>
              </a:rPr>
              <a:t> </a:t>
            </a:r>
            <a:r>
              <a:rPr sz="1200" b="1" dirty="0" err="1">
                <a:solidFill>
                  <a:srgbClr val="1E3440"/>
                </a:solidFill>
                <a:latin typeface="Arial"/>
              </a:rPr>
              <a:t>jeden</a:t>
            </a:r>
            <a:r>
              <a:rPr sz="1200" b="1" dirty="0">
                <a:solidFill>
                  <a:srgbClr val="1E3440"/>
                </a:solidFill>
                <a:latin typeface="Arial"/>
              </a:rPr>
              <a:t> robot </a:t>
            </a:r>
            <a:r>
              <a:rPr sz="1200" b="1" dirty="0" err="1">
                <a:solidFill>
                  <a:srgbClr val="1E3440"/>
                </a:solidFill>
                <a:latin typeface="Arial"/>
              </a:rPr>
              <a:t>ušetřil</a:t>
            </a:r>
            <a:r>
              <a:rPr sz="1200" b="1" dirty="0">
                <a:solidFill>
                  <a:srgbClr val="1E3440"/>
                </a:solidFill>
                <a:latin typeface="Arial"/>
              </a:rPr>
              <a:t> za </a:t>
            </a:r>
            <a:r>
              <a:rPr sz="1200" b="1" dirty="0" err="1">
                <a:solidFill>
                  <a:srgbClr val="1E3440"/>
                </a:solidFill>
                <a:latin typeface="Arial"/>
              </a:rPr>
              <a:t>necelý</a:t>
            </a:r>
            <a:r>
              <a:rPr sz="1200" b="1" dirty="0">
                <a:solidFill>
                  <a:srgbClr val="1E3440"/>
                </a:solidFill>
                <a:latin typeface="Arial"/>
              </a:rPr>
              <a:t> </a:t>
            </a:r>
            <a:r>
              <a:rPr sz="1200" b="1" dirty="0" err="1">
                <a:solidFill>
                  <a:srgbClr val="1E3440"/>
                </a:solidFill>
                <a:latin typeface="Arial"/>
              </a:rPr>
              <a:t>rok</a:t>
            </a:r>
            <a:r>
              <a:rPr sz="1200" b="1" dirty="0">
                <a:solidFill>
                  <a:srgbClr val="1E3440"/>
                </a:solidFill>
                <a:latin typeface="Arial"/>
              </a:rPr>
              <a:t> ≈ 242 </a:t>
            </a:r>
            <a:r>
              <a:rPr sz="1200" b="1" dirty="0" err="1">
                <a:solidFill>
                  <a:srgbClr val="1E3440"/>
                </a:solidFill>
                <a:latin typeface="Arial"/>
              </a:rPr>
              <a:t>hodin</a:t>
            </a:r>
            <a:r>
              <a:rPr sz="1200" b="1" dirty="0">
                <a:solidFill>
                  <a:srgbClr val="1E3440"/>
                </a:solidFill>
                <a:latin typeface="Arial"/>
              </a:rPr>
              <a:t>. </a:t>
            </a:r>
            <a:r>
              <a:rPr lang="pl-PL" sz="1200" b="1" dirty="0">
                <a:solidFill>
                  <a:srgbClr val="1E3440"/>
                </a:solidFill>
                <a:latin typeface="Arial"/>
              </a:rPr>
              <a:t>A jde pouze o jeden z pěti pilotních procesů.</a:t>
            </a:r>
            <a:endParaRPr sz="1200" b="1" dirty="0">
              <a:solidFill>
                <a:srgbClr val="1E3440"/>
              </a:solidFill>
              <a:latin typeface="Arial"/>
            </a:endParaRPr>
          </a:p>
        </p:txBody>
      </p:sp>
      <p:sp>
        <p:nvSpPr>
          <p:cNvPr id="26" name="Rounded Rectangle 25"/>
          <p:cNvSpPr/>
          <p:nvPr/>
        </p:nvSpPr>
        <p:spPr>
          <a:xfrm>
            <a:off x="868680" y="1371600"/>
            <a:ext cx="2514600" cy="132588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27" name="TextBox 26"/>
          <p:cNvSpPr txBox="1"/>
          <p:nvPr/>
        </p:nvSpPr>
        <p:spPr>
          <a:xfrm>
            <a:off x="960120" y="1481328"/>
            <a:ext cx="2331720" cy="548640"/>
          </a:xfrm>
          <a:prstGeom prst="rect">
            <a:avLst/>
          </a:prstGeom>
          <a:noFill/>
        </p:spPr>
        <p:txBody>
          <a:bodyPr wrap="square" lIns="0" tIns="0" rIns="0" bIns="0" anchor="ctr">
            <a:spAutoFit/>
          </a:bodyPr>
          <a:lstStyle/>
          <a:p>
            <a:pPr algn="ctr"/>
            <a:r>
              <a:rPr sz="2600" b="1">
                <a:solidFill>
                  <a:srgbClr val="073B52"/>
                </a:solidFill>
                <a:latin typeface="Arial"/>
              </a:rPr>
              <a:t>&gt;5 000</a:t>
            </a:r>
          </a:p>
        </p:txBody>
      </p:sp>
      <p:sp>
        <p:nvSpPr>
          <p:cNvPr id="28" name="TextBox 27"/>
          <p:cNvSpPr txBox="1"/>
          <p:nvPr/>
        </p:nvSpPr>
        <p:spPr>
          <a:xfrm>
            <a:off x="1005839" y="2057400"/>
            <a:ext cx="2240280" cy="502920"/>
          </a:xfrm>
          <a:prstGeom prst="rect">
            <a:avLst/>
          </a:prstGeom>
          <a:noFill/>
        </p:spPr>
        <p:txBody>
          <a:bodyPr wrap="square" lIns="0" tIns="0" rIns="0" bIns="0" anchor="t">
            <a:spAutoFit/>
          </a:bodyPr>
          <a:lstStyle/>
          <a:p>
            <a:pPr algn="ctr"/>
            <a:r>
              <a:rPr sz="1150" b="0">
                <a:solidFill>
                  <a:srgbClr val="1E3440"/>
                </a:solidFill>
                <a:latin typeface="Arial"/>
              </a:rPr>
              <a:t>interních zpráv</a:t>
            </a:r>
          </a:p>
          <a:p>
            <a:pPr algn="ctr"/>
            <a:r>
              <a:rPr sz="1150" b="0">
                <a:solidFill>
                  <a:srgbClr val="1E3440"/>
                </a:solidFill>
                <a:latin typeface="Arial"/>
              </a:rPr>
              <a:t>prošlo procesem</a:t>
            </a:r>
          </a:p>
        </p:txBody>
      </p:sp>
      <p:sp>
        <p:nvSpPr>
          <p:cNvPr id="29" name="Rounded Rectangle 28"/>
          <p:cNvSpPr/>
          <p:nvPr/>
        </p:nvSpPr>
        <p:spPr>
          <a:xfrm>
            <a:off x="3584448" y="1371600"/>
            <a:ext cx="2514600" cy="132588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30" name="TextBox 29"/>
          <p:cNvSpPr txBox="1"/>
          <p:nvPr/>
        </p:nvSpPr>
        <p:spPr>
          <a:xfrm>
            <a:off x="3675887" y="1481328"/>
            <a:ext cx="2331720" cy="548640"/>
          </a:xfrm>
          <a:prstGeom prst="rect">
            <a:avLst/>
          </a:prstGeom>
          <a:noFill/>
        </p:spPr>
        <p:txBody>
          <a:bodyPr wrap="square" lIns="0" tIns="0" rIns="0" bIns="0" anchor="ctr">
            <a:spAutoFit/>
          </a:bodyPr>
          <a:lstStyle/>
          <a:p>
            <a:pPr algn="ctr"/>
            <a:r>
              <a:rPr sz="2600" b="1">
                <a:solidFill>
                  <a:srgbClr val="11A8B8"/>
                </a:solidFill>
                <a:latin typeface="Arial"/>
              </a:rPr>
              <a:t>4 831</a:t>
            </a:r>
          </a:p>
        </p:txBody>
      </p:sp>
      <p:sp>
        <p:nvSpPr>
          <p:cNvPr id="31" name="TextBox 30"/>
          <p:cNvSpPr txBox="1"/>
          <p:nvPr/>
        </p:nvSpPr>
        <p:spPr>
          <a:xfrm>
            <a:off x="3721608" y="2057400"/>
            <a:ext cx="2240280" cy="502920"/>
          </a:xfrm>
          <a:prstGeom prst="rect">
            <a:avLst/>
          </a:prstGeom>
          <a:noFill/>
        </p:spPr>
        <p:txBody>
          <a:bodyPr wrap="square" lIns="0" tIns="0" rIns="0" bIns="0" anchor="t">
            <a:spAutoFit/>
          </a:bodyPr>
          <a:lstStyle/>
          <a:p>
            <a:pPr algn="ctr"/>
            <a:r>
              <a:rPr sz="1150" b="0">
                <a:solidFill>
                  <a:srgbClr val="1E3440"/>
                </a:solidFill>
                <a:latin typeface="Arial"/>
              </a:rPr>
              <a:t>zpracováno</a:t>
            </a:r>
          </a:p>
          <a:p>
            <a:pPr algn="ctr"/>
            <a:r>
              <a:rPr sz="1150" b="0">
                <a:solidFill>
                  <a:srgbClr val="1E3440"/>
                </a:solidFill>
                <a:latin typeface="Arial"/>
              </a:rPr>
              <a:t>automaticky (93 %)</a:t>
            </a:r>
          </a:p>
        </p:txBody>
      </p:sp>
      <p:sp>
        <p:nvSpPr>
          <p:cNvPr id="32" name="Rounded Rectangle 31"/>
          <p:cNvSpPr/>
          <p:nvPr/>
        </p:nvSpPr>
        <p:spPr>
          <a:xfrm>
            <a:off x="6300216" y="1371600"/>
            <a:ext cx="2514600" cy="132588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33" name="TextBox 32"/>
          <p:cNvSpPr txBox="1"/>
          <p:nvPr/>
        </p:nvSpPr>
        <p:spPr>
          <a:xfrm>
            <a:off x="6391656" y="1481328"/>
            <a:ext cx="2331720" cy="548640"/>
          </a:xfrm>
          <a:prstGeom prst="rect">
            <a:avLst/>
          </a:prstGeom>
          <a:noFill/>
        </p:spPr>
        <p:txBody>
          <a:bodyPr wrap="square" lIns="0" tIns="0" rIns="0" bIns="0" anchor="ctr">
            <a:spAutoFit/>
          </a:bodyPr>
          <a:lstStyle/>
          <a:p>
            <a:pPr algn="ctr"/>
            <a:r>
              <a:rPr sz="2600" b="1">
                <a:solidFill>
                  <a:srgbClr val="73BF44"/>
                </a:solidFill>
                <a:latin typeface="Arial"/>
              </a:rPr>
              <a:t>≈242 h</a:t>
            </a:r>
          </a:p>
        </p:txBody>
      </p:sp>
      <p:sp>
        <p:nvSpPr>
          <p:cNvPr id="34" name="TextBox 33"/>
          <p:cNvSpPr txBox="1"/>
          <p:nvPr/>
        </p:nvSpPr>
        <p:spPr>
          <a:xfrm>
            <a:off x="6437376" y="2057400"/>
            <a:ext cx="2240280" cy="502920"/>
          </a:xfrm>
          <a:prstGeom prst="rect">
            <a:avLst/>
          </a:prstGeom>
          <a:noFill/>
        </p:spPr>
        <p:txBody>
          <a:bodyPr wrap="square" lIns="0" tIns="0" rIns="0" bIns="0" anchor="t">
            <a:spAutoFit/>
          </a:bodyPr>
          <a:lstStyle/>
          <a:p>
            <a:pPr algn="ctr"/>
            <a:r>
              <a:rPr sz="1150" b="0">
                <a:solidFill>
                  <a:srgbClr val="1E3440"/>
                </a:solidFill>
                <a:latin typeface="Arial"/>
              </a:rPr>
              <a:t>ušetřeno za</a:t>
            </a:r>
          </a:p>
          <a:p>
            <a:pPr algn="ctr"/>
            <a:r>
              <a:rPr sz="1150" b="0">
                <a:solidFill>
                  <a:srgbClr val="1E3440"/>
                </a:solidFill>
                <a:latin typeface="Arial"/>
              </a:rPr>
              <a:t>10,5 měsíce provozu</a:t>
            </a:r>
          </a:p>
        </p:txBody>
      </p:sp>
      <p:sp>
        <p:nvSpPr>
          <p:cNvPr id="35" name="Rounded Rectangle 34"/>
          <p:cNvSpPr/>
          <p:nvPr/>
        </p:nvSpPr>
        <p:spPr>
          <a:xfrm>
            <a:off x="9015984" y="1371600"/>
            <a:ext cx="2514600" cy="132588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36" name="TextBox 35"/>
          <p:cNvSpPr txBox="1"/>
          <p:nvPr/>
        </p:nvSpPr>
        <p:spPr>
          <a:xfrm>
            <a:off x="9107424" y="1481328"/>
            <a:ext cx="2331720" cy="548640"/>
          </a:xfrm>
          <a:prstGeom prst="rect">
            <a:avLst/>
          </a:prstGeom>
          <a:noFill/>
        </p:spPr>
        <p:txBody>
          <a:bodyPr wrap="square" lIns="0" tIns="0" rIns="0" bIns="0" anchor="ctr">
            <a:spAutoFit/>
          </a:bodyPr>
          <a:lstStyle/>
          <a:p>
            <a:pPr algn="ctr"/>
            <a:r>
              <a:rPr sz="2600" b="1">
                <a:solidFill>
                  <a:srgbClr val="F4A261"/>
                </a:solidFill>
                <a:latin typeface="Arial"/>
              </a:rPr>
              <a:t>≈270 h/rok</a:t>
            </a:r>
          </a:p>
        </p:txBody>
      </p:sp>
      <p:sp>
        <p:nvSpPr>
          <p:cNvPr id="37" name="TextBox 36"/>
          <p:cNvSpPr txBox="1"/>
          <p:nvPr/>
        </p:nvSpPr>
        <p:spPr>
          <a:xfrm>
            <a:off x="9153144" y="2057400"/>
            <a:ext cx="2240280" cy="502920"/>
          </a:xfrm>
          <a:prstGeom prst="rect">
            <a:avLst/>
          </a:prstGeom>
          <a:noFill/>
        </p:spPr>
        <p:txBody>
          <a:bodyPr wrap="square" lIns="0" tIns="0" rIns="0" bIns="0" anchor="t">
            <a:spAutoFit/>
          </a:bodyPr>
          <a:lstStyle/>
          <a:p>
            <a:pPr algn="ctr"/>
            <a:r>
              <a:rPr sz="1150" b="0">
                <a:solidFill>
                  <a:srgbClr val="1E3440"/>
                </a:solidFill>
                <a:latin typeface="Arial"/>
              </a:rPr>
              <a:t>v ročním přepočtu</a:t>
            </a:r>
          </a:p>
          <a:p>
            <a:pPr algn="ctr"/>
            <a:r>
              <a:rPr sz="1150" b="0">
                <a:solidFill>
                  <a:srgbClr val="1E3440"/>
                </a:solidFill>
                <a:latin typeface="Arial"/>
              </a:rPr>
              <a:t>(analýza: 252 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F6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6FAFC"/>
          </a:solidFill>
          <a:ln w="12700">
            <a:solidFill>
              <a:srgbClr val="F6FAFC">
                <a:alpha val="0"/>
              </a:srgbClr>
            </a:solidFill>
            <a:prstDash val="solid"/>
          </a:ln>
        </p:spPr>
        <p:txBody>
          <a:bodyPr/>
          <a:lstStyle/>
          <a:p>
            <a:endParaRPr lang="cs-CZ"/>
          </a:p>
        </p:txBody>
      </p:sp>
      <p:sp>
        <p:nvSpPr>
          <p:cNvPr id="3" name="Shape 1"/>
          <p:cNvSpPr/>
          <p:nvPr/>
        </p:nvSpPr>
        <p:spPr>
          <a:xfrm>
            <a:off x="0" y="0"/>
            <a:ext cx="12191695" cy="137160"/>
          </a:xfrm>
          <a:prstGeom prst="rect">
            <a:avLst/>
          </a:prstGeom>
          <a:solidFill>
            <a:srgbClr val="11A8B8"/>
          </a:solidFill>
          <a:ln w="12700">
            <a:solidFill>
              <a:srgbClr val="11A8B8">
                <a:alpha val="0"/>
              </a:srgbClr>
            </a:solidFill>
            <a:prstDash val="solid"/>
          </a:ln>
        </p:spPr>
        <p:txBody>
          <a:bodyPr/>
          <a:lstStyle/>
          <a:p>
            <a:endParaRPr lang="cs-CZ"/>
          </a:p>
        </p:txBody>
      </p:sp>
      <p:sp>
        <p:nvSpPr>
          <p:cNvPr id="4" name="Text 2"/>
          <p:cNvSpPr/>
          <p:nvPr/>
        </p:nvSpPr>
        <p:spPr>
          <a:xfrm>
            <a:off x="502920" y="6528816"/>
            <a:ext cx="5943600" cy="146304"/>
          </a:xfrm>
          <a:prstGeom prst="rect">
            <a:avLst/>
          </a:prstGeom>
          <a:noFill/>
          <a:ln/>
        </p:spPr>
        <p:txBody>
          <a:bodyPr wrap="square" lIns="0" tIns="0" rIns="0" bIns="0" rtlCol="0" anchor="ctr"/>
          <a:lstStyle/>
          <a:p>
            <a:pPr marL="0" indent="0">
              <a:buNone/>
            </a:pPr>
            <a:r>
              <a:rPr lang="en-US" sz="800" dirty="0">
                <a:solidFill>
                  <a:srgbClr val="52717C"/>
                </a:solidFill>
                <a:latin typeface="Arial" pitchFamily="34" charset="0"/>
                <a:ea typeface="Arial" pitchFamily="34" charset="-122"/>
                <a:cs typeface="Arial" pitchFamily="34" charset="-120"/>
              </a:rPr>
              <a:t>ÚMOb Ostrava-Jih | Future City Tech 2026</a:t>
            </a:r>
            <a:endParaRPr lang="en-US" sz="800" dirty="0"/>
          </a:p>
        </p:txBody>
      </p:sp>
      <p:sp>
        <p:nvSpPr>
          <p:cNvPr id="5" name="Text 3"/>
          <p:cNvSpPr/>
          <p:nvPr/>
        </p:nvSpPr>
        <p:spPr>
          <a:xfrm>
            <a:off x="11155680" y="6510528"/>
            <a:ext cx="502920" cy="164592"/>
          </a:xfrm>
          <a:prstGeom prst="rect">
            <a:avLst/>
          </a:prstGeom>
          <a:noFill/>
          <a:ln/>
        </p:spPr>
        <p:txBody>
          <a:bodyPr wrap="square" lIns="0" tIns="0" rIns="0" bIns="0" rtlCol="0" anchor="ctr"/>
          <a:lstStyle/>
          <a:p>
            <a:pPr marL="0" indent="0" algn="r">
              <a:buNone/>
            </a:pPr>
            <a:r>
              <a:rPr lang="en-US" sz="800" b="1" dirty="0">
                <a:solidFill>
                  <a:srgbClr val="52717C"/>
                </a:solidFill>
                <a:latin typeface="Arial" pitchFamily="34" charset="0"/>
                <a:ea typeface="Arial" pitchFamily="34" charset="-122"/>
                <a:cs typeface="Arial" pitchFamily="34" charset="-120"/>
              </a:rPr>
              <a:t>11</a:t>
            </a:r>
            <a:endParaRPr lang="en-US" sz="800" dirty="0"/>
          </a:p>
        </p:txBody>
      </p:sp>
      <p:sp>
        <p:nvSpPr>
          <p:cNvPr id="6" name="Text 4"/>
          <p:cNvSpPr/>
          <p:nvPr/>
        </p:nvSpPr>
        <p:spPr>
          <a:xfrm>
            <a:off x="594360" y="393192"/>
            <a:ext cx="8961120" cy="411480"/>
          </a:xfrm>
          <a:prstGeom prst="rect">
            <a:avLst/>
          </a:prstGeom>
          <a:noFill/>
          <a:ln/>
        </p:spPr>
        <p:txBody>
          <a:bodyPr wrap="square" lIns="0" tIns="0" rIns="0" bIns="0" rtlCol="0" anchor="ctr"/>
          <a:lstStyle/>
          <a:p>
            <a:pPr marL="0" indent="0">
              <a:buNone/>
            </a:pPr>
            <a:r>
              <a:rPr lang="en-US" sz="2500" b="1" dirty="0">
                <a:solidFill>
                  <a:srgbClr val="073B52"/>
                </a:solidFill>
                <a:latin typeface="Arial" pitchFamily="34" charset="0"/>
                <a:ea typeface="Arial" pitchFamily="34" charset="-122"/>
                <a:cs typeface="Arial" pitchFamily="34" charset="-120"/>
              </a:rPr>
              <a:t>Co bychom doporučili dalším úřadům</a:t>
            </a:r>
            <a:endParaRPr lang="en-US" sz="2500" dirty="0"/>
          </a:p>
        </p:txBody>
      </p:sp>
      <p:sp>
        <p:nvSpPr>
          <p:cNvPr id="7" name="Text 5"/>
          <p:cNvSpPr/>
          <p:nvPr/>
        </p:nvSpPr>
        <p:spPr>
          <a:xfrm>
            <a:off x="612648" y="832104"/>
            <a:ext cx="8595360" cy="256032"/>
          </a:xfrm>
          <a:prstGeom prst="rect">
            <a:avLst/>
          </a:prstGeom>
          <a:noFill/>
          <a:ln/>
        </p:spPr>
        <p:txBody>
          <a:bodyPr wrap="square" lIns="0" tIns="0" rIns="0" bIns="0" rtlCol="0" anchor="ctr"/>
          <a:lstStyle/>
          <a:p>
            <a:pPr marL="0" indent="0">
              <a:buNone/>
            </a:pPr>
            <a:r>
              <a:rPr lang="en-US" sz="1100" dirty="0">
                <a:solidFill>
                  <a:srgbClr val="52717C"/>
                </a:solidFill>
                <a:latin typeface="Arial" pitchFamily="34" charset="0"/>
                <a:ea typeface="Arial" pitchFamily="34" charset="-122"/>
                <a:cs typeface="Arial" pitchFamily="34" charset="-120"/>
              </a:rPr>
              <a:t>RPA funguje nejlépe jako řízená služba, ne jako jednorázový experiment.</a:t>
            </a:r>
            <a:endParaRPr lang="en-US" sz="1100" dirty="0"/>
          </a:p>
        </p:txBody>
      </p:sp>
      <p:sp>
        <p:nvSpPr>
          <p:cNvPr id="8" name="Shape 6"/>
          <p:cNvSpPr/>
          <p:nvPr/>
        </p:nvSpPr>
        <p:spPr>
          <a:xfrm>
            <a:off x="777240" y="1353312"/>
            <a:ext cx="10652760" cy="566928"/>
          </a:xfrm>
          <a:prstGeom prst="roundRect">
            <a:avLst>
              <a:gd name="adj" fmla="val 12903"/>
            </a:avLst>
          </a:prstGeom>
          <a:solidFill>
            <a:srgbClr val="FFFFFF"/>
          </a:solidFill>
          <a:ln w="12700">
            <a:solidFill>
              <a:srgbClr val="D7E7EC"/>
            </a:solidFill>
            <a:prstDash val="solid"/>
          </a:ln>
        </p:spPr>
        <p:txBody>
          <a:bodyPr/>
          <a:lstStyle/>
          <a:p>
            <a:endParaRPr lang="cs-CZ"/>
          </a:p>
        </p:txBody>
      </p:sp>
      <p:sp>
        <p:nvSpPr>
          <p:cNvPr id="9" name="Shape 7"/>
          <p:cNvSpPr/>
          <p:nvPr/>
        </p:nvSpPr>
        <p:spPr>
          <a:xfrm>
            <a:off x="1005840" y="1453895"/>
            <a:ext cx="365760" cy="365760"/>
          </a:xfrm>
          <a:prstGeom prst="ellipse">
            <a:avLst/>
          </a:prstGeom>
          <a:solidFill>
            <a:srgbClr val="11A8B8"/>
          </a:solidFill>
          <a:ln w="12700">
            <a:solidFill>
              <a:srgbClr val="11A8B8">
                <a:alpha val="0"/>
              </a:srgbClr>
            </a:solidFill>
            <a:prstDash val="solid"/>
          </a:ln>
        </p:spPr>
        <p:txBody>
          <a:bodyPr/>
          <a:lstStyle/>
          <a:p>
            <a:endParaRPr lang="cs-CZ"/>
          </a:p>
        </p:txBody>
      </p:sp>
      <p:sp>
        <p:nvSpPr>
          <p:cNvPr id="10" name="Text 8"/>
          <p:cNvSpPr/>
          <p:nvPr/>
        </p:nvSpPr>
        <p:spPr>
          <a:xfrm>
            <a:off x="1005840" y="1453895"/>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1</a:t>
            </a:r>
            <a:endParaRPr lang="en-US" sz="850" dirty="0"/>
          </a:p>
        </p:txBody>
      </p:sp>
      <p:sp>
        <p:nvSpPr>
          <p:cNvPr id="11" name="Text 9"/>
          <p:cNvSpPr/>
          <p:nvPr/>
        </p:nvSpPr>
        <p:spPr>
          <a:xfrm>
            <a:off x="1554480" y="1353312"/>
            <a:ext cx="2651760" cy="566928"/>
          </a:xfrm>
          <a:prstGeom prst="rect">
            <a:avLst/>
          </a:prstGeom>
          <a:noFill/>
          <a:ln/>
        </p:spPr>
        <p:txBody>
          <a:bodyPr wrap="square" lIns="0" tIns="0" rIns="0" bIns="0" rtlCol="0" anchor="ctr"/>
          <a:lstStyle/>
          <a:p>
            <a:pPr marL="0" indent="0">
              <a:buNone/>
            </a:pPr>
            <a:r>
              <a:rPr lang="en-US" sz="1400" b="1" dirty="0">
                <a:solidFill>
                  <a:srgbClr val="073B52"/>
                </a:solidFill>
                <a:latin typeface="Arial" pitchFamily="34" charset="0"/>
                <a:ea typeface="Arial" pitchFamily="34" charset="-122"/>
                <a:cs typeface="Arial" pitchFamily="34" charset="-120"/>
              </a:rPr>
              <a:t>Začněte portfoliem</a:t>
            </a:r>
            <a:endParaRPr lang="en-US" sz="1200" dirty="0"/>
          </a:p>
        </p:txBody>
      </p:sp>
      <p:sp>
        <p:nvSpPr>
          <p:cNvPr id="12" name="Text 10"/>
          <p:cNvSpPr/>
          <p:nvPr/>
        </p:nvSpPr>
        <p:spPr>
          <a:xfrm>
            <a:off x="4251960" y="1353312"/>
            <a:ext cx="6949440" cy="566928"/>
          </a:xfrm>
          <a:prstGeom prst="rect">
            <a:avLst/>
          </a:prstGeom>
          <a:noFill/>
          <a:ln/>
        </p:spPr>
        <p:txBody>
          <a:bodyPr wrap="square" lIns="0" tIns="0" rIns="0" bIns="0" rtlCol="0" anchor="ctr"/>
          <a:lstStyle/>
          <a:p>
            <a:pPr marL="0" indent="0">
              <a:buNone/>
            </a:pPr>
            <a:r>
              <a:rPr lang="en-US" sz="1300" dirty="0">
                <a:solidFill>
                  <a:srgbClr val="1E3440"/>
                </a:solidFill>
                <a:latin typeface="Arial" pitchFamily="34" charset="0"/>
                <a:ea typeface="Arial" pitchFamily="34" charset="-122"/>
                <a:cs typeface="Arial" pitchFamily="34" charset="-120"/>
              </a:rPr>
              <a:t>sbírejte náměty, ale vybírejte podle přínosu, nákladů a rizika</a:t>
            </a:r>
            <a:endParaRPr lang="en-US" sz="1020" dirty="0"/>
          </a:p>
        </p:txBody>
      </p:sp>
      <p:sp>
        <p:nvSpPr>
          <p:cNvPr id="13" name="Shape 11"/>
          <p:cNvSpPr/>
          <p:nvPr/>
        </p:nvSpPr>
        <p:spPr>
          <a:xfrm>
            <a:off x="777240" y="2185416"/>
            <a:ext cx="10652760" cy="566928"/>
          </a:xfrm>
          <a:prstGeom prst="roundRect">
            <a:avLst>
              <a:gd name="adj" fmla="val 12903"/>
            </a:avLst>
          </a:prstGeom>
          <a:solidFill>
            <a:srgbClr val="F6FAFC"/>
          </a:solidFill>
          <a:ln w="12700">
            <a:solidFill>
              <a:srgbClr val="D7E7EC"/>
            </a:solidFill>
            <a:prstDash val="solid"/>
          </a:ln>
        </p:spPr>
        <p:txBody>
          <a:bodyPr/>
          <a:lstStyle/>
          <a:p>
            <a:endParaRPr lang="cs-CZ"/>
          </a:p>
        </p:txBody>
      </p:sp>
      <p:sp>
        <p:nvSpPr>
          <p:cNvPr id="14" name="Shape 12"/>
          <p:cNvSpPr/>
          <p:nvPr/>
        </p:nvSpPr>
        <p:spPr>
          <a:xfrm>
            <a:off x="1005840" y="2286000"/>
            <a:ext cx="365760" cy="365760"/>
          </a:xfrm>
          <a:prstGeom prst="ellipse">
            <a:avLst/>
          </a:prstGeom>
          <a:solidFill>
            <a:srgbClr val="73BF44"/>
          </a:solidFill>
          <a:ln w="12700">
            <a:solidFill>
              <a:srgbClr val="11A8B8">
                <a:alpha val="0"/>
              </a:srgbClr>
            </a:solidFill>
            <a:prstDash val="solid"/>
          </a:ln>
        </p:spPr>
        <p:txBody>
          <a:bodyPr/>
          <a:lstStyle/>
          <a:p>
            <a:endParaRPr lang="cs-CZ"/>
          </a:p>
        </p:txBody>
      </p:sp>
      <p:sp>
        <p:nvSpPr>
          <p:cNvPr id="15" name="Text 13"/>
          <p:cNvSpPr/>
          <p:nvPr/>
        </p:nvSpPr>
        <p:spPr>
          <a:xfrm>
            <a:off x="1005840" y="2286000"/>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2</a:t>
            </a:r>
            <a:endParaRPr lang="en-US" sz="850" dirty="0"/>
          </a:p>
        </p:txBody>
      </p:sp>
      <p:sp>
        <p:nvSpPr>
          <p:cNvPr id="16" name="Text 14"/>
          <p:cNvSpPr/>
          <p:nvPr/>
        </p:nvSpPr>
        <p:spPr>
          <a:xfrm>
            <a:off x="1554480" y="2185416"/>
            <a:ext cx="2651760" cy="566928"/>
          </a:xfrm>
          <a:prstGeom prst="rect">
            <a:avLst/>
          </a:prstGeom>
          <a:noFill/>
          <a:ln/>
        </p:spPr>
        <p:txBody>
          <a:bodyPr wrap="square" lIns="0" tIns="0" rIns="0" bIns="0" rtlCol="0" anchor="ctr"/>
          <a:lstStyle/>
          <a:p>
            <a:pPr marL="0" indent="0">
              <a:buNone/>
            </a:pPr>
            <a:r>
              <a:rPr lang="en-US" sz="1400" b="1" dirty="0">
                <a:solidFill>
                  <a:srgbClr val="073B52"/>
                </a:solidFill>
                <a:latin typeface="Arial" pitchFamily="34" charset="0"/>
                <a:ea typeface="Arial" pitchFamily="34" charset="-122"/>
                <a:cs typeface="Arial" pitchFamily="34" charset="-120"/>
              </a:rPr>
              <a:t>Nepište robota na chaos</a:t>
            </a:r>
            <a:endParaRPr lang="en-US" sz="1200" dirty="0"/>
          </a:p>
        </p:txBody>
      </p:sp>
      <p:sp>
        <p:nvSpPr>
          <p:cNvPr id="17" name="Text 15"/>
          <p:cNvSpPr/>
          <p:nvPr/>
        </p:nvSpPr>
        <p:spPr>
          <a:xfrm>
            <a:off x="4251960" y="2185416"/>
            <a:ext cx="6949440" cy="566928"/>
          </a:xfrm>
          <a:prstGeom prst="rect">
            <a:avLst/>
          </a:prstGeom>
          <a:noFill/>
          <a:ln/>
        </p:spPr>
        <p:txBody>
          <a:bodyPr wrap="square" lIns="0" tIns="0" rIns="0" bIns="0" rtlCol="0" anchor="ctr"/>
          <a:lstStyle/>
          <a:p>
            <a:pPr marL="0" indent="0">
              <a:buNone/>
            </a:pPr>
            <a:r>
              <a:rPr lang="en-US" sz="1300" dirty="0">
                <a:solidFill>
                  <a:srgbClr val="1E3440"/>
                </a:solidFill>
                <a:latin typeface="Arial" pitchFamily="34" charset="0"/>
                <a:ea typeface="Arial" pitchFamily="34" charset="-122"/>
                <a:cs typeface="Arial" pitchFamily="34" charset="-120"/>
              </a:rPr>
              <a:t>nejdřív popište proces a pravidla výjimek</a:t>
            </a:r>
            <a:endParaRPr lang="en-US" sz="1020" dirty="0"/>
          </a:p>
        </p:txBody>
      </p:sp>
      <p:sp>
        <p:nvSpPr>
          <p:cNvPr id="18" name="Shape 16"/>
          <p:cNvSpPr/>
          <p:nvPr/>
        </p:nvSpPr>
        <p:spPr>
          <a:xfrm>
            <a:off x="777240" y="3017520"/>
            <a:ext cx="10652760" cy="566928"/>
          </a:xfrm>
          <a:prstGeom prst="roundRect">
            <a:avLst>
              <a:gd name="adj" fmla="val 12903"/>
            </a:avLst>
          </a:prstGeom>
          <a:solidFill>
            <a:srgbClr val="FFFFFF"/>
          </a:solidFill>
          <a:ln w="12700">
            <a:solidFill>
              <a:srgbClr val="D7E7EC"/>
            </a:solidFill>
            <a:prstDash val="solid"/>
          </a:ln>
        </p:spPr>
        <p:txBody>
          <a:bodyPr/>
          <a:lstStyle/>
          <a:p>
            <a:endParaRPr lang="cs-CZ"/>
          </a:p>
        </p:txBody>
      </p:sp>
      <p:sp>
        <p:nvSpPr>
          <p:cNvPr id="19" name="Shape 17"/>
          <p:cNvSpPr/>
          <p:nvPr/>
        </p:nvSpPr>
        <p:spPr>
          <a:xfrm>
            <a:off x="1005840" y="3118103"/>
            <a:ext cx="365760" cy="365760"/>
          </a:xfrm>
          <a:prstGeom prst="ellipse">
            <a:avLst/>
          </a:prstGeom>
          <a:solidFill>
            <a:srgbClr val="23B5E8"/>
          </a:solidFill>
          <a:ln w="12700">
            <a:solidFill>
              <a:srgbClr val="11A8B8">
                <a:alpha val="0"/>
              </a:srgbClr>
            </a:solidFill>
            <a:prstDash val="solid"/>
          </a:ln>
        </p:spPr>
        <p:txBody>
          <a:bodyPr/>
          <a:lstStyle/>
          <a:p>
            <a:endParaRPr lang="cs-CZ"/>
          </a:p>
        </p:txBody>
      </p:sp>
      <p:sp>
        <p:nvSpPr>
          <p:cNvPr id="20" name="Text 18"/>
          <p:cNvSpPr/>
          <p:nvPr/>
        </p:nvSpPr>
        <p:spPr>
          <a:xfrm>
            <a:off x="1005840" y="3118103"/>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3</a:t>
            </a:r>
            <a:endParaRPr lang="en-US" sz="850" dirty="0"/>
          </a:p>
        </p:txBody>
      </p:sp>
      <p:sp>
        <p:nvSpPr>
          <p:cNvPr id="21" name="Text 19"/>
          <p:cNvSpPr/>
          <p:nvPr/>
        </p:nvSpPr>
        <p:spPr>
          <a:xfrm>
            <a:off x="1554480" y="3017520"/>
            <a:ext cx="2651760" cy="566928"/>
          </a:xfrm>
          <a:prstGeom prst="rect">
            <a:avLst/>
          </a:prstGeom>
          <a:noFill/>
          <a:ln/>
        </p:spPr>
        <p:txBody>
          <a:bodyPr wrap="square" lIns="0" tIns="0" rIns="0" bIns="0" rtlCol="0" anchor="ctr"/>
          <a:lstStyle/>
          <a:p>
            <a:pPr marL="0" indent="0">
              <a:buNone/>
            </a:pPr>
            <a:r>
              <a:rPr lang="en-US" sz="1400" b="1" dirty="0">
                <a:solidFill>
                  <a:srgbClr val="073B52"/>
                </a:solidFill>
                <a:latin typeface="Arial" pitchFamily="34" charset="0"/>
                <a:ea typeface="Arial" pitchFamily="34" charset="-122"/>
                <a:cs typeface="Arial" pitchFamily="34" charset="-120"/>
              </a:rPr>
              <a:t>Měřte od prvního dne</a:t>
            </a:r>
            <a:endParaRPr lang="en-US" sz="1200" dirty="0"/>
          </a:p>
        </p:txBody>
      </p:sp>
      <p:sp>
        <p:nvSpPr>
          <p:cNvPr id="22" name="Text 20"/>
          <p:cNvSpPr/>
          <p:nvPr/>
        </p:nvSpPr>
        <p:spPr>
          <a:xfrm>
            <a:off x="4251960" y="3017520"/>
            <a:ext cx="6949440" cy="566928"/>
          </a:xfrm>
          <a:prstGeom prst="rect">
            <a:avLst/>
          </a:prstGeom>
          <a:noFill/>
          <a:ln/>
        </p:spPr>
        <p:txBody>
          <a:bodyPr wrap="square" lIns="0" tIns="0" rIns="0" bIns="0" rtlCol="0" anchor="ctr"/>
          <a:lstStyle/>
          <a:p>
            <a:pPr marL="0" indent="0">
              <a:buNone/>
            </a:pPr>
            <a:r>
              <a:rPr lang="en-US" sz="1300" dirty="0">
                <a:solidFill>
                  <a:srgbClr val="1E3440"/>
                </a:solidFill>
                <a:latin typeface="Arial" pitchFamily="34" charset="0"/>
                <a:ea typeface="Arial" pitchFamily="34" charset="-122"/>
                <a:cs typeface="Arial" pitchFamily="34" charset="-120"/>
              </a:rPr>
              <a:t>transakce, výjimky, incidenty, reálně ušetřený čas</a:t>
            </a:r>
            <a:endParaRPr lang="en-US" sz="1020" dirty="0"/>
          </a:p>
        </p:txBody>
      </p:sp>
      <p:sp>
        <p:nvSpPr>
          <p:cNvPr id="23" name="Shape 21"/>
          <p:cNvSpPr/>
          <p:nvPr/>
        </p:nvSpPr>
        <p:spPr>
          <a:xfrm>
            <a:off x="777240" y="3849624"/>
            <a:ext cx="10652760" cy="566928"/>
          </a:xfrm>
          <a:prstGeom prst="roundRect">
            <a:avLst>
              <a:gd name="adj" fmla="val 12903"/>
            </a:avLst>
          </a:prstGeom>
          <a:solidFill>
            <a:srgbClr val="F6FAFC"/>
          </a:solidFill>
          <a:ln w="12700">
            <a:solidFill>
              <a:srgbClr val="D7E7EC"/>
            </a:solidFill>
            <a:prstDash val="solid"/>
          </a:ln>
        </p:spPr>
        <p:txBody>
          <a:bodyPr/>
          <a:lstStyle/>
          <a:p>
            <a:endParaRPr lang="cs-CZ"/>
          </a:p>
        </p:txBody>
      </p:sp>
      <p:sp>
        <p:nvSpPr>
          <p:cNvPr id="24" name="Shape 22"/>
          <p:cNvSpPr/>
          <p:nvPr/>
        </p:nvSpPr>
        <p:spPr>
          <a:xfrm>
            <a:off x="1005840" y="3950208"/>
            <a:ext cx="365760" cy="365760"/>
          </a:xfrm>
          <a:prstGeom prst="ellipse">
            <a:avLst/>
          </a:prstGeom>
          <a:solidFill>
            <a:srgbClr val="F4A261"/>
          </a:solidFill>
          <a:ln w="12700">
            <a:solidFill>
              <a:srgbClr val="11A8B8">
                <a:alpha val="0"/>
              </a:srgbClr>
            </a:solidFill>
            <a:prstDash val="solid"/>
          </a:ln>
        </p:spPr>
        <p:txBody>
          <a:bodyPr/>
          <a:lstStyle/>
          <a:p>
            <a:endParaRPr lang="cs-CZ"/>
          </a:p>
        </p:txBody>
      </p:sp>
      <p:sp>
        <p:nvSpPr>
          <p:cNvPr id="25" name="Text 23"/>
          <p:cNvSpPr/>
          <p:nvPr/>
        </p:nvSpPr>
        <p:spPr>
          <a:xfrm>
            <a:off x="1005840" y="3950208"/>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4</a:t>
            </a:r>
            <a:endParaRPr lang="en-US" sz="850" dirty="0"/>
          </a:p>
        </p:txBody>
      </p:sp>
      <p:sp>
        <p:nvSpPr>
          <p:cNvPr id="26" name="Text 24"/>
          <p:cNvSpPr/>
          <p:nvPr/>
        </p:nvSpPr>
        <p:spPr>
          <a:xfrm>
            <a:off x="1554480" y="3849624"/>
            <a:ext cx="2651760" cy="566928"/>
          </a:xfrm>
          <a:prstGeom prst="rect">
            <a:avLst/>
          </a:prstGeom>
          <a:noFill/>
          <a:ln/>
        </p:spPr>
        <p:txBody>
          <a:bodyPr wrap="square" lIns="0" tIns="0" rIns="0" bIns="0" rtlCol="0" anchor="ctr"/>
          <a:lstStyle/>
          <a:p>
            <a:pPr marL="0" indent="0">
              <a:buNone/>
            </a:pPr>
            <a:r>
              <a:rPr lang="en-US" sz="1400" b="1" dirty="0">
                <a:solidFill>
                  <a:srgbClr val="073B52"/>
                </a:solidFill>
                <a:latin typeface="Arial" pitchFamily="34" charset="0"/>
                <a:ea typeface="Arial" pitchFamily="34" charset="-122"/>
                <a:cs typeface="Arial" pitchFamily="34" charset="-120"/>
              </a:rPr>
              <a:t>Chraňte provoz</a:t>
            </a:r>
            <a:endParaRPr lang="en-US" sz="1200" dirty="0"/>
          </a:p>
        </p:txBody>
      </p:sp>
      <p:sp>
        <p:nvSpPr>
          <p:cNvPr id="27" name="Text 25"/>
          <p:cNvSpPr/>
          <p:nvPr/>
        </p:nvSpPr>
        <p:spPr>
          <a:xfrm>
            <a:off x="4251960" y="3849624"/>
            <a:ext cx="6949440" cy="566928"/>
          </a:xfrm>
          <a:prstGeom prst="rect">
            <a:avLst/>
          </a:prstGeom>
          <a:noFill/>
          <a:ln/>
        </p:spPr>
        <p:txBody>
          <a:bodyPr wrap="square" lIns="0" tIns="0" rIns="0" bIns="0" rtlCol="0" anchor="ctr"/>
          <a:lstStyle/>
          <a:p>
            <a:pPr marL="0" indent="0">
              <a:buNone/>
            </a:pPr>
            <a:r>
              <a:rPr lang="cs-CZ" sz="1300" dirty="0">
                <a:solidFill>
                  <a:srgbClr val="1E3440"/>
                </a:solidFill>
                <a:latin typeface="Arial" pitchFamily="34" charset="0"/>
                <a:ea typeface="Arial" pitchFamily="34" charset="-122"/>
                <a:cs typeface="Arial" pitchFamily="34" charset="-120"/>
              </a:rPr>
              <a:t>PDD + SDD, </a:t>
            </a:r>
            <a:r>
              <a:rPr lang="en-US" sz="1300" dirty="0" err="1">
                <a:solidFill>
                  <a:srgbClr val="1E3440"/>
                </a:solidFill>
                <a:latin typeface="Arial" pitchFamily="34" charset="0"/>
                <a:ea typeface="Arial" pitchFamily="34" charset="-122"/>
                <a:cs typeface="Arial" pitchFamily="34" charset="-120"/>
              </a:rPr>
              <a:t>verzování</a:t>
            </a:r>
            <a:r>
              <a:rPr lang="en-US" sz="1300" dirty="0">
                <a:solidFill>
                  <a:srgbClr val="1E3440"/>
                </a:solidFill>
                <a:latin typeface="Arial" pitchFamily="34" charset="0"/>
                <a:ea typeface="Arial" pitchFamily="34" charset="-122"/>
                <a:cs typeface="Arial" pitchFamily="34" charset="-120"/>
              </a:rPr>
              <a:t>, konfigurace, správa hesel, audit a předání know-how</a:t>
            </a:r>
            <a:endParaRPr lang="en-US" sz="1020" dirty="0"/>
          </a:p>
        </p:txBody>
      </p:sp>
      <p:sp>
        <p:nvSpPr>
          <p:cNvPr id="28" name="Shape 26"/>
          <p:cNvSpPr/>
          <p:nvPr/>
        </p:nvSpPr>
        <p:spPr>
          <a:xfrm>
            <a:off x="777240" y="4681728"/>
            <a:ext cx="10652760" cy="566928"/>
          </a:xfrm>
          <a:prstGeom prst="roundRect">
            <a:avLst>
              <a:gd name="adj" fmla="val 12903"/>
            </a:avLst>
          </a:prstGeom>
          <a:solidFill>
            <a:srgbClr val="FFFFFF"/>
          </a:solidFill>
          <a:ln w="12700">
            <a:solidFill>
              <a:srgbClr val="D7E7EC"/>
            </a:solidFill>
            <a:prstDash val="solid"/>
          </a:ln>
        </p:spPr>
        <p:txBody>
          <a:bodyPr/>
          <a:lstStyle/>
          <a:p>
            <a:endParaRPr lang="cs-CZ"/>
          </a:p>
        </p:txBody>
      </p:sp>
      <p:sp>
        <p:nvSpPr>
          <p:cNvPr id="29" name="Shape 27"/>
          <p:cNvSpPr/>
          <p:nvPr/>
        </p:nvSpPr>
        <p:spPr>
          <a:xfrm>
            <a:off x="1005840" y="4782312"/>
            <a:ext cx="365760" cy="365760"/>
          </a:xfrm>
          <a:prstGeom prst="ellipse">
            <a:avLst/>
          </a:prstGeom>
          <a:solidFill>
            <a:srgbClr val="073B52"/>
          </a:solidFill>
          <a:ln w="12700">
            <a:solidFill>
              <a:srgbClr val="11A8B8">
                <a:alpha val="0"/>
              </a:srgbClr>
            </a:solidFill>
            <a:prstDash val="solid"/>
          </a:ln>
        </p:spPr>
        <p:txBody>
          <a:bodyPr/>
          <a:lstStyle/>
          <a:p>
            <a:endParaRPr lang="cs-CZ"/>
          </a:p>
        </p:txBody>
      </p:sp>
      <p:sp>
        <p:nvSpPr>
          <p:cNvPr id="30" name="Text 28"/>
          <p:cNvSpPr/>
          <p:nvPr/>
        </p:nvSpPr>
        <p:spPr>
          <a:xfrm>
            <a:off x="1005840" y="4782312"/>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5</a:t>
            </a:r>
            <a:endParaRPr lang="en-US" sz="850" dirty="0"/>
          </a:p>
        </p:txBody>
      </p:sp>
      <p:sp>
        <p:nvSpPr>
          <p:cNvPr id="31" name="Text 29"/>
          <p:cNvSpPr/>
          <p:nvPr/>
        </p:nvSpPr>
        <p:spPr>
          <a:xfrm>
            <a:off x="1554480" y="4681728"/>
            <a:ext cx="2651760" cy="566928"/>
          </a:xfrm>
          <a:prstGeom prst="rect">
            <a:avLst/>
          </a:prstGeom>
          <a:noFill/>
          <a:ln/>
        </p:spPr>
        <p:txBody>
          <a:bodyPr wrap="square" lIns="0" tIns="0" rIns="0" bIns="0" rtlCol="0" anchor="ctr"/>
          <a:lstStyle/>
          <a:p>
            <a:pPr marL="0" indent="0">
              <a:buNone/>
            </a:pPr>
            <a:r>
              <a:rPr lang="en-US" sz="1400" b="1" dirty="0">
                <a:solidFill>
                  <a:srgbClr val="073B52"/>
                </a:solidFill>
                <a:latin typeface="Arial" pitchFamily="34" charset="0"/>
                <a:ea typeface="Arial" pitchFamily="34" charset="-122"/>
                <a:cs typeface="Arial" pitchFamily="34" charset="-120"/>
              </a:rPr>
              <a:t>Myslete na změny IS</a:t>
            </a:r>
            <a:endParaRPr lang="en-US" sz="1200" dirty="0"/>
          </a:p>
        </p:txBody>
      </p:sp>
      <p:sp>
        <p:nvSpPr>
          <p:cNvPr id="32" name="Text 30"/>
          <p:cNvSpPr/>
          <p:nvPr/>
        </p:nvSpPr>
        <p:spPr>
          <a:xfrm>
            <a:off x="4251960" y="4681728"/>
            <a:ext cx="6949440" cy="566928"/>
          </a:xfrm>
          <a:prstGeom prst="rect">
            <a:avLst/>
          </a:prstGeom>
          <a:noFill/>
          <a:ln/>
        </p:spPr>
        <p:txBody>
          <a:bodyPr wrap="square" lIns="0" tIns="0" rIns="0" bIns="0" rtlCol="0" anchor="ctr"/>
          <a:lstStyle/>
          <a:p>
            <a:pPr marL="0" indent="0">
              <a:buNone/>
            </a:pPr>
            <a:r>
              <a:rPr lang="en-US" sz="1300" dirty="0">
                <a:solidFill>
                  <a:srgbClr val="1E3440"/>
                </a:solidFill>
                <a:latin typeface="Arial" pitchFamily="34" charset="0"/>
                <a:ea typeface="Arial" pitchFamily="34" charset="-122"/>
                <a:cs typeface="Arial" pitchFamily="34" charset="-120"/>
              </a:rPr>
              <a:t>GUI automatizace je citlivá na změny aplikací a obrazovek</a:t>
            </a:r>
            <a:endParaRPr lang="en-US" sz="1020" dirty="0"/>
          </a:p>
        </p:txBody>
      </p:sp>
      <p:sp>
        <p:nvSpPr>
          <p:cNvPr id="33" name="Shape 31"/>
          <p:cNvSpPr/>
          <p:nvPr/>
        </p:nvSpPr>
        <p:spPr>
          <a:xfrm>
            <a:off x="960120" y="5733288"/>
            <a:ext cx="10104120" cy="384048"/>
          </a:xfrm>
          <a:prstGeom prst="roundRect">
            <a:avLst>
              <a:gd name="adj" fmla="val 19048"/>
            </a:avLst>
          </a:prstGeom>
          <a:solidFill>
            <a:srgbClr val="073B52"/>
          </a:solidFill>
          <a:ln w="12700">
            <a:solidFill>
              <a:srgbClr val="073B52">
                <a:alpha val="0"/>
              </a:srgbClr>
            </a:solidFill>
            <a:prstDash val="solid"/>
          </a:ln>
        </p:spPr>
        <p:txBody>
          <a:bodyPr/>
          <a:lstStyle/>
          <a:p>
            <a:endParaRPr lang="cs-CZ"/>
          </a:p>
        </p:txBody>
      </p:sp>
      <p:sp>
        <p:nvSpPr>
          <p:cNvPr id="34" name="Text 32"/>
          <p:cNvSpPr/>
          <p:nvPr/>
        </p:nvSpPr>
        <p:spPr>
          <a:xfrm>
            <a:off x="1280160" y="5852160"/>
            <a:ext cx="9464040" cy="109728"/>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Hlavní sdělení: robot má lidem ubrat rutinu, ne přidat další nekontrolovaný systém.</a:t>
            </a:r>
            <a:endParaRPr lang="en-US" sz="11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6FAFC"/>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137160"/>
          </a:xfrm>
          <a:prstGeom prst="rect">
            <a:avLst/>
          </a:prstGeom>
          <a:solidFill>
            <a:srgbClr val="11A8B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612648" y="1024128"/>
            <a:ext cx="10972800" cy="822960"/>
          </a:xfrm>
          <a:prstGeom prst="rect">
            <a:avLst/>
          </a:prstGeom>
          <a:noFill/>
        </p:spPr>
        <p:txBody>
          <a:bodyPr wrap="square" anchor="ctr"/>
          <a:lstStyle/>
          <a:p>
            <a:pPr algn="ctr"/>
            <a:r>
              <a:rPr sz="3100" b="1">
                <a:solidFill>
                  <a:srgbClr val="073B52"/>
                </a:solidFill>
                <a:latin typeface="Arial"/>
              </a:rPr>
              <a:t>Děkuji za pozornost</a:t>
            </a:r>
          </a:p>
        </p:txBody>
      </p:sp>
      <p:sp>
        <p:nvSpPr>
          <p:cNvPr id="4" name="TextBox 3"/>
          <p:cNvSpPr txBox="1"/>
          <p:nvPr/>
        </p:nvSpPr>
        <p:spPr>
          <a:xfrm>
            <a:off x="621792" y="1901952"/>
            <a:ext cx="10789920" cy="384048"/>
          </a:xfrm>
          <a:prstGeom prst="rect">
            <a:avLst/>
          </a:prstGeom>
          <a:noFill/>
        </p:spPr>
        <p:txBody>
          <a:bodyPr wrap="square"/>
          <a:lstStyle/>
          <a:p>
            <a:pPr algn="ctr"/>
            <a:r>
              <a:rPr sz="1500">
                <a:solidFill>
                  <a:srgbClr val="52717C"/>
                </a:solidFill>
                <a:latin typeface="Arial"/>
              </a:rPr>
              <a:t>Implementace RPA na úřadě | Future City Tech 2026</a:t>
            </a:r>
          </a:p>
        </p:txBody>
      </p:sp>
      <p:sp>
        <p:nvSpPr>
          <p:cNvPr id="5" name="Rounded Rectangle 4"/>
          <p:cNvSpPr/>
          <p:nvPr/>
        </p:nvSpPr>
        <p:spPr>
          <a:xfrm>
            <a:off x="777240" y="2788920"/>
            <a:ext cx="10652760" cy="2148840"/>
          </a:xfrm>
          <a:prstGeom prst="roundRect">
            <a:avLst/>
          </a:prstGeom>
          <a:solidFill>
            <a:srgbClr val="FFFFFF"/>
          </a:solidFill>
          <a:ln w="12700">
            <a:solidFill>
              <a:srgbClr val="D7E7EC"/>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Oval 5"/>
          <p:cNvSpPr/>
          <p:nvPr/>
        </p:nvSpPr>
        <p:spPr>
          <a:xfrm>
            <a:off x="1143000" y="3200400"/>
            <a:ext cx="640080" cy="640080"/>
          </a:xfrm>
          <a:prstGeom prst="ellipse">
            <a:avLst/>
          </a:prstGeom>
          <a:solidFill>
            <a:srgbClr val="11A8B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1143000" y="3200400"/>
            <a:ext cx="640080" cy="640080"/>
          </a:xfrm>
          <a:prstGeom prst="rect">
            <a:avLst/>
          </a:prstGeom>
          <a:noFill/>
        </p:spPr>
        <p:txBody>
          <a:bodyPr wrap="square" tIns="0" bIns="0" anchor="ctr"/>
          <a:lstStyle/>
          <a:p>
            <a:pPr algn="ctr"/>
            <a:r>
              <a:rPr sz="1400" b="1">
                <a:solidFill>
                  <a:srgbClr val="FFFFFF"/>
                </a:solidFill>
                <a:latin typeface="Arial"/>
              </a:rPr>
              <a:t>LT</a:t>
            </a:r>
          </a:p>
        </p:txBody>
      </p:sp>
      <p:sp>
        <p:nvSpPr>
          <p:cNvPr id="8" name="TextBox 7"/>
          <p:cNvSpPr txBox="1"/>
          <p:nvPr/>
        </p:nvSpPr>
        <p:spPr>
          <a:xfrm>
            <a:off x="2011680" y="3127248"/>
            <a:ext cx="7772400" cy="411480"/>
          </a:xfrm>
          <a:prstGeom prst="rect">
            <a:avLst/>
          </a:prstGeom>
          <a:noFill/>
        </p:spPr>
        <p:txBody>
          <a:bodyPr wrap="square"/>
          <a:lstStyle/>
          <a:p>
            <a:pPr marL="0" indent="0" algn="l"/>
            <a:r>
              <a:rPr sz="1900" b="1">
                <a:solidFill>
                  <a:srgbClr val="073B52"/>
                </a:solidFill>
                <a:latin typeface="Arial"/>
              </a:rPr>
              <a:t>Ing. Lubomír Turčík</a:t>
            </a:r>
          </a:p>
        </p:txBody>
      </p:sp>
      <p:sp>
        <p:nvSpPr>
          <p:cNvPr id="9" name="TextBox 8"/>
          <p:cNvSpPr txBox="1"/>
          <p:nvPr/>
        </p:nvSpPr>
        <p:spPr>
          <a:xfrm>
            <a:off x="2011680" y="3566160"/>
            <a:ext cx="7772400" cy="822960"/>
          </a:xfrm>
          <a:prstGeom prst="rect">
            <a:avLst/>
          </a:prstGeom>
          <a:noFill/>
        </p:spPr>
        <p:txBody>
          <a:bodyPr wrap="square"/>
          <a:lstStyle/>
          <a:p>
            <a:pPr marL="0" indent="0" algn="l"/>
            <a:r>
              <a:rPr sz="1500">
                <a:solidFill>
                  <a:srgbClr val="073B52"/>
                </a:solidFill>
                <a:latin typeface="Arial"/>
              </a:rPr>
              <a:t>Vedoucí oddělení informačních systémů</a:t>
            </a:r>
          </a:p>
          <a:p>
            <a:pPr marL="0" indent="0" algn="l"/>
            <a:r>
              <a:rPr sz="1500">
                <a:solidFill>
                  <a:srgbClr val="52717C"/>
                </a:solidFill>
                <a:latin typeface="Arial"/>
              </a:rPr>
              <a:t>ÚMOb Ostrava-Jih</a:t>
            </a:r>
          </a:p>
        </p:txBody>
      </p:sp>
      <p:sp>
        <p:nvSpPr>
          <p:cNvPr id="10" name="Rounded Rectangle 9"/>
          <p:cNvSpPr/>
          <p:nvPr/>
        </p:nvSpPr>
        <p:spPr>
          <a:xfrm>
            <a:off x="969264" y="5440680"/>
            <a:ext cx="10241280" cy="566928"/>
          </a:xfrm>
          <a:prstGeom prst="roundRect">
            <a:avLst/>
          </a:prstGeom>
          <a:solidFill>
            <a:srgbClr val="073B52"/>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1051560" y="5513832"/>
            <a:ext cx="10058400" cy="365760"/>
          </a:xfrm>
          <a:prstGeom prst="rect">
            <a:avLst/>
          </a:prstGeom>
          <a:noFill/>
        </p:spPr>
        <p:txBody>
          <a:bodyPr wrap="square" anchor="ctr"/>
          <a:lstStyle/>
          <a:p>
            <a:pPr algn="ctr"/>
            <a:r>
              <a:rPr sz="1500" b="1">
                <a:solidFill>
                  <a:srgbClr val="FFFFFF"/>
                </a:solidFill>
                <a:latin typeface="Arial"/>
              </a:rPr>
              <a:t>Jen spisová služba: ≈ 242 hodin za necelý rok – a je jedním z pěti pilotních robotů.</a:t>
            </a:r>
          </a:p>
        </p:txBody>
      </p:sp>
      <p:sp>
        <p:nvSpPr>
          <p:cNvPr id="12" name="TextBox 11"/>
          <p:cNvSpPr txBox="1"/>
          <p:nvPr/>
        </p:nvSpPr>
        <p:spPr>
          <a:xfrm>
            <a:off x="502920" y="6528816"/>
            <a:ext cx="5943600" cy="146304"/>
          </a:xfrm>
          <a:prstGeom prst="rect">
            <a:avLst/>
          </a:prstGeom>
          <a:noFill/>
        </p:spPr>
        <p:txBody>
          <a:bodyPr wrap="square" lIns="0"/>
          <a:lstStyle/>
          <a:p>
            <a:pPr marL="0" indent="0" algn="l"/>
            <a:r>
              <a:rPr sz="800">
                <a:solidFill>
                  <a:srgbClr val="52717C"/>
                </a:solidFill>
                <a:latin typeface="Arial"/>
              </a:rPr>
              <a:t>ÚMOb Ostrava-Jih | Future City Tech 2026</a:t>
            </a:r>
          </a:p>
        </p:txBody>
      </p:sp>
      <p:sp>
        <p:nvSpPr>
          <p:cNvPr id="13" name="TextBox 12"/>
          <p:cNvSpPr txBox="1"/>
          <p:nvPr/>
        </p:nvSpPr>
        <p:spPr>
          <a:xfrm>
            <a:off x="11155680" y="6510528"/>
            <a:ext cx="502920" cy="164592"/>
          </a:xfrm>
          <a:prstGeom prst="rect">
            <a:avLst/>
          </a:prstGeom>
          <a:noFill/>
        </p:spPr>
        <p:txBody>
          <a:bodyPr wrap="square"/>
          <a:lstStyle/>
          <a:p>
            <a:pPr algn="r"/>
            <a:r>
              <a:rPr sz="800">
                <a:solidFill>
                  <a:srgbClr val="52717C"/>
                </a:solidFill>
                <a:latin typeface="Arial"/>
              </a:rPr>
              <a:t>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6FAFC"/>
          </a:solidFill>
          <a:ln w="12700">
            <a:solidFill>
              <a:srgbClr val="F6FAFC">
                <a:alpha val="0"/>
              </a:srgbClr>
            </a:solidFill>
            <a:prstDash val="solid"/>
          </a:ln>
        </p:spPr>
        <p:txBody>
          <a:bodyPr/>
          <a:lstStyle/>
          <a:p>
            <a:endParaRPr lang="cs-CZ"/>
          </a:p>
        </p:txBody>
      </p:sp>
      <p:sp>
        <p:nvSpPr>
          <p:cNvPr id="3" name="Shape 1"/>
          <p:cNvSpPr/>
          <p:nvPr/>
        </p:nvSpPr>
        <p:spPr>
          <a:xfrm>
            <a:off x="0" y="0"/>
            <a:ext cx="12191695" cy="137160"/>
          </a:xfrm>
          <a:prstGeom prst="rect">
            <a:avLst/>
          </a:prstGeom>
          <a:solidFill>
            <a:srgbClr val="11A8B8"/>
          </a:solidFill>
          <a:ln w="12700">
            <a:solidFill>
              <a:srgbClr val="11A8B8">
                <a:alpha val="0"/>
              </a:srgbClr>
            </a:solidFill>
            <a:prstDash val="solid"/>
          </a:ln>
        </p:spPr>
        <p:txBody>
          <a:bodyPr/>
          <a:lstStyle/>
          <a:p>
            <a:endParaRPr lang="cs-CZ"/>
          </a:p>
        </p:txBody>
      </p:sp>
      <p:sp>
        <p:nvSpPr>
          <p:cNvPr id="4" name="Text 2"/>
          <p:cNvSpPr/>
          <p:nvPr/>
        </p:nvSpPr>
        <p:spPr>
          <a:xfrm>
            <a:off x="502920" y="6528816"/>
            <a:ext cx="5943600" cy="146304"/>
          </a:xfrm>
          <a:prstGeom prst="rect">
            <a:avLst/>
          </a:prstGeom>
          <a:noFill/>
          <a:ln/>
        </p:spPr>
        <p:txBody>
          <a:bodyPr wrap="square" lIns="0" tIns="0" rIns="0" bIns="0" rtlCol="0" anchor="ctr"/>
          <a:lstStyle/>
          <a:p>
            <a:pPr marL="0" indent="0">
              <a:buNone/>
            </a:pPr>
            <a:r>
              <a:rPr lang="en-US" sz="800" dirty="0">
                <a:solidFill>
                  <a:srgbClr val="52717C"/>
                </a:solidFill>
                <a:latin typeface="Arial" pitchFamily="34" charset="0"/>
                <a:ea typeface="Arial" pitchFamily="34" charset="-122"/>
                <a:cs typeface="Arial" pitchFamily="34" charset="-120"/>
              </a:rPr>
              <a:t>ÚMOb Ostrava-Jih | Future City Tech 2026</a:t>
            </a:r>
            <a:endParaRPr lang="en-US" sz="800" dirty="0"/>
          </a:p>
        </p:txBody>
      </p:sp>
      <p:sp>
        <p:nvSpPr>
          <p:cNvPr id="5" name="Text 3"/>
          <p:cNvSpPr/>
          <p:nvPr/>
        </p:nvSpPr>
        <p:spPr>
          <a:xfrm>
            <a:off x="11155680" y="6510528"/>
            <a:ext cx="502920" cy="164592"/>
          </a:xfrm>
          <a:prstGeom prst="rect">
            <a:avLst/>
          </a:prstGeom>
          <a:noFill/>
          <a:ln/>
        </p:spPr>
        <p:txBody>
          <a:bodyPr wrap="square" lIns="0" tIns="0" rIns="0" bIns="0" rtlCol="0" anchor="ctr"/>
          <a:lstStyle/>
          <a:p>
            <a:pPr marL="0" indent="0" algn="r">
              <a:buNone/>
            </a:pPr>
            <a:r>
              <a:rPr lang="en-US" sz="800" b="1" dirty="0">
                <a:solidFill>
                  <a:srgbClr val="52717C"/>
                </a:solidFill>
                <a:latin typeface="Arial" pitchFamily="34" charset="0"/>
                <a:ea typeface="Arial" pitchFamily="34" charset="-122"/>
                <a:cs typeface="Arial" pitchFamily="34" charset="-120"/>
              </a:rPr>
              <a:t>13</a:t>
            </a:r>
            <a:endParaRPr lang="en-US" sz="800" dirty="0"/>
          </a:p>
        </p:txBody>
      </p:sp>
      <p:sp>
        <p:nvSpPr>
          <p:cNvPr id="6" name="Text 4"/>
          <p:cNvSpPr/>
          <p:nvPr/>
        </p:nvSpPr>
        <p:spPr>
          <a:xfrm>
            <a:off x="594360" y="393192"/>
            <a:ext cx="8961120" cy="411480"/>
          </a:xfrm>
          <a:prstGeom prst="rect">
            <a:avLst/>
          </a:prstGeom>
          <a:noFill/>
          <a:ln/>
        </p:spPr>
        <p:txBody>
          <a:bodyPr wrap="square" lIns="0" tIns="0" rIns="0" bIns="0" rtlCol="0" anchor="ctr"/>
          <a:lstStyle/>
          <a:p>
            <a:pPr marL="0" indent="0">
              <a:buNone/>
            </a:pPr>
            <a:r>
              <a:rPr lang="en-US" sz="2500" b="1" dirty="0">
                <a:solidFill>
                  <a:srgbClr val="073B52"/>
                </a:solidFill>
                <a:latin typeface="Arial" pitchFamily="34" charset="0"/>
                <a:ea typeface="Arial" pitchFamily="34" charset="-122"/>
                <a:cs typeface="Arial" pitchFamily="34" charset="-120"/>
              </a:rPr>
              <a:t>Příloha A – Procesní mapa z PDD</a:t>
            </a:r>
            <a:endParaRPr lang="en-US" sz="2500" dirty="0"/>
          </a:p>
        </p:txBody>
      </p:sp>
      <p:sp>
        <p:nvSpPr>
          <p:cNvPr id="7" name="Text 5"/>
          <p:cNvSpPr/>
          <p:nvPr/>
        </p:nvSpPr>
        <p:spPr>
          <a:xfrm>
            <a:off x="612648" y="832104"/>
            <a:ext cx="8595360" cy="256032"/>
          </a:xfrm>
          <a:prstGeom prst="rect">
            <a:avLst/>
          </a:prstGeom>
          <a:noFill/>
          <a:ln/>
        </p:spPr>
        <p:txBody>
          <a:bodyPr wrap="square" lIns="0" tIns="0" rIns="0" bIns="0" rtlCol="0" anchor="ctr"/>
          <a:lstStyle/>
          <a:p>
            <a:pPr marL="0" indent="0">
              <a:buNone/>
            </a:pPr>
            <a:r>
              <a:rPr lang="en-US" sz="1100" dirty="0">
                <a:solidFill>
                  <a:srgbClr val="52717C"/>
                </a:solidFill>
                <a:latin typeface="Arial" pitchFamily="34" charset="0"/>
                <a:ea typeface="Arial" pitchFamily="34" charset="-122"/>
                <a:cs typeface="Arial" pitchFamily="34" charset="-120"/>
              </a:rPr>
              <a:t>Ruční postup šel zprávu po zprávě. Robot zpracuje výpravnu hromadně a v podatelně přidává kontroly.</a:t>
            </a:r>
            <a:endParaRPr lang="en-US" sz="1100" dirty="0"/>
          </a:p>
        </p:txBody>
      </p:sp>
      <p:sp>
        <p:nvSpPr>
          <p:cNvPr id="8" name="TextBox 7"/>
          <p:cNvSpPr txBox="1"/>
          <p:nvPr/>
        </p:nvSpPr>
        <p:spPr>
          <a:xfrm>
            <a:off x="640080" y="1280160"/>
            <a:ext cx="4754880" cy="274320"/>
          </a:xfrm>
          <a:prstGeom prst="rect">
            <a:avLst/>
          </a:prstGeom>
          <a:noFill/>
        </p:spPr>
        <p:txBody>
          <a:bodyPr wrap="square" lIns="0" tIns="0" rIns="0" bIns="0" anchor="t">
            <a:spAutoFit/>
          </a:bodyPr>
          <a:lstStyle/>
          <a:p>
            <a:pPr algn="l"/>
            <a:r>
              <a:rPr sz="1300" b="1">
                <a:solidFill>
                  <a:srgbClr val="073B52"/>
                </a:solidFill>
                <a:latin typeface="Arial"/>
              </a:rPr>
              <a:t>Ruční postup (PDD 2.3)</a:t>
            </a:r>
          </a:p>
        </p:txBody>
      </p:sp>
      <p:sp>
        <p:nvSpPr>
          <p:cNvPr id="9" name="Rounded Rectangle 8"/>
          <p:cNvSpPr/>
          <p:nvPr/>
        </p:nvSpPr>
        <p:spPr>
          <a:xfrm>
            <a:off x="640080" y="1600200"/>
            <a:ext cx="4754880" cy="4617720"/>
          </a:xfrm>
          <a:prstGeom prst="roundRect">
            <a:avLst>
              <a:gd name="adj" fmla="val 3000"/>
            </a:avLst>
          </a:prstGeom>
          <a:solidFill>
            <a:srgbClr val="FFFFFF"/>
          </a:solidFill>
          <a:ln w="12700">
            <a:solidFill>
              <a:srgbClr val="D7E7EC"/>
            </a:solidFill>
          </a:ln>
        </p:spPr>
        <p:txBody>
          <a:bodyPr rtlCol="0" anchor="ctr"/>
          <a:lstStyle/>
          <a:p>
            <a:pPr algn="ctr"/>
            <a:endParaRPr/>
          </a:p>
        </p:txBody>
      </p:sp>
      <p:pic>
        <p:nvPicPr>
          <p:cNvPr id="10" name="Picture 9" descr="pdd_map_manual.png"/>
          <p:cNvPicPr>
            <a:picLocks noChangeAspect="1"/>
          </p:cNvPicPr>
          <p:nvPr/>
        </p:nvPicPr>
        <p:blipFill>
          <a:blip r:embed="rId3"/>
          <a:stretch>
            <a:fillRect/>
          </a:stretch>
        </p:blipFill>
        <p:spPr>
          <a:xfrm>
            <a:off x="877904" y="1691640"/>
            <a:ext cx="4279232" cy="4434840"/>
          </a:xfrm>
          <a:prstGeom prst="rect">
            <a:avLst/>
          </a:prstGeom>
        </p:spPr>
      </p:pic>
      <p:sp>
        <p:nvSpPr>
          <p:cNvPr id="11" name="TextBox 10"/>
          <p:cNvSpPr txBox="1"/>
          <p:nvPr/>
        </p:nvSpPr>
        <p:spPr>
          <a:xfrm>
            <a:off x="5806440" y="1280160"/>
            <a:ext cx="5760720" cy="274320"/>
          </a:xfrm>
          <a:prstGeom prst="rect">
            <a:avLst/>
          </a:prstGeom>
          <a:noFill/>
        </p:spPr>
        <p:txBody>
          <a:bodyPr wrap="square" lIns="0" tIns="0" rIns="0" bIns="0" anchor="t">
            <a:spAutoFit/>
          </a:bodyPr>
          <a:lstStyle/>
          <a:p>
            <a:pPr algn="l"/>
            <a:r>
              <a:rPr sz="1300" b="1">
                <a:solidFill>
                  <a:srgbClr val="073B52"/>
                </a:solidFill>
                <a:latin typeface="Arial"/>
              </a:rPr>
              <a:t>Automatizace (PDD 2.4, aktualizovaná mapa)</a:t>
            </a:r>
          </a:p>
        </p:txBody>
      </p:sp>
      <p:sp>
        <p:nvSpPr>
          <p:cNvPr id="12" name="Rounded Rectangle 11"/>
          <p:cNvSpPr/>
          <p:nvPr/>
        </p:nvSpPr>
        <p:spPr>
          <a:xfrm>
            <a:off x="5806440" y="1600200"/>
            <a:ext cx="5760720" cy="82296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13" name="Rounded Rectangle 12"/>
          <p:cNvSpPr/>
          <p:nvPr/>
        </p:nvSpPr>
        <p:spPr>
          <a:xfrm>
            <a:off x="5806440" y="1600200"/>
            <a:ext cx="1417320" cy="822960"/>
          </a:xfrm>
          <a:prstGeom prst="roundRect">
            <a:avLst>
              <a:gd name="adj" fmla="val 8000"/>
            </a:avLst>
          </a:prstGeom>
          <a:solidFill>
            <a:srgbClr val="073B52"/>
          </a:solidFill>
          <a:ln>
            <a:noFill/>
          </a:ln>
        </p:spPr>
        <p:txBody>
          <a:bodyPr rtlCol="0" anchor="ctr"/>
          <a:lstStyle/>
          <a:p>
            <a:pPr algn="ctr"/>
            <a:endParaRPr/>
          </a:p>
        </p:txBody>
      </p:sp>
      <p:sp>
        <p:nvSpPr>
          <p:cNvPr id="14" name="TextBox 13"/>
          <p:cNvSpPr txBox="1"/>
          <p:nvPr/>
        </p:nvSpPr>
        <p:spPr>
          <a:xfrm>
            <a:off x="5852160" y="1600200"/>
            <a:ext cx="1325880" cy="822960"/>
          </a:xfrm>
          <a:prstGeom prst="rect">
            <a:avLst/>
          </a:prstGeom>
          <a:noFill/>
        </p:spPr>
        <p:txBody>
          <a:bodyPr wrap="square" lIns="0" tIns="0" rIns="0" bIns="0" anchor="ctr">
            <a:spAutoFit/>
          </a:bodyPr>
          <a:lstStyle/>
          <a:p>
            <a:pPr algn="ctr"/>
            <a:r>
              <a:rPr sz="1200" b="1">
                <a:solidFill>
                  <a:srgbClr val="FFFFFF"/>
                </a:solidFill>
                <a:latin typeface="Arial"/>
              </a:rPr>
              <a:t>Start</a:t>
            </a:r>
          </a:p>
        </p:txBody>
      </p:sp>
      <p:sp>
        <p:nvSpPr>
          <p:cNvPr id="15" name="TextBox 14"/>
          <p:cNvSpPr txBox="1"/>
          <p:nvPr/>
        </p:nvSpPr>
        <p:spPr>
          <a:xfrm>
            <a:off x="7360920" y="1600200"/>
            <a:ext cx="4069080" cy="822960"/>
          </a:xfrm>
          <a:prstGeom prst="rect">
            <a:avLst/>
          </a:prstGeom>
          <a:noFill/>
        </p:spPr>
        <p:txBody>
          <a:bodyPr wrap="square" lIns="0" tIns="0" rIns="0" bIns="0" anchor="ctr">
            <a:spAutoFit/>
          </a:bodyPr>
          <a:lstStyle/>
          <a:p>
            <a:pPr algn="l"/>
            <a:r>
              <a:rPr sz="1050" b="0">
                <a:solidFill>
                  <a:srgbClr val="1E3440"/>
                </a:solidFill>
                <a:latin typeface="Arial"/>
              </a:rPr>
              <a:t>config.xlsx (chybí → založit ze šablony), inicializace reportu, přihlášení do E-Spisu</a:t>
            </a:r>
          </a:p>
        </p:txBody>
      </p:sp>
      <p:sp>
        <p:nvSpPr>
          <p:cNvPr id="16" name="Rounded Rectangle 15"/>
          <p:cNvSpPr/>
          <p:nvPr/>
        </p:nvSpPr>
        <p:spPr>
          <a:xfrm>
            <a:off x="5806440" y="2514600"/>
            <a:ext cx="5760720" cy="82296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17" name="Rounded Rectangle 16"/>
          <p:cNvSpPr/>
          <p:nvPr/>
        </p:nvSpPr>
        <p:spPr>
          <a:xfrm>
            <a:off x="5806440" y="2514600"/>
            <a:ext cx="1417320" cy="822960"/>
          </a:xfrm>
          <a:prstGeom prst="roundRect">
            <a:avLst>
              <a:gd name="adj" fmla="val 8000"/>
            </a:avLst>
          </a:prstGeom>
          <a:solidFill>
            <a:srgbClr val="11A8B8"/>
          </a:solidFill>
          <a:ln>
            <a:noFill/>
          </a:ln>
        </p:spPr>
        <p:txBody>
          <a:bodyPr rtlCol="0" anchor="ctr"/>
          <a:lstStyle/>
          <a:p>
            <a:pPr algn="ctr"/>
            <a:endParaRPr/>
          </a:p>
        </p:txBody>
      </p:sp>
      <p:sp>
        <p:nvSpPr>
          <p:cNvPr id="18" name="TextBox 17"/>
          <p:cNvSpPr txBox="1"/>
          <p:nvPr/>
        </p:nvSpPr>
        <p:spPr>
          <a:xfrm>
            <a:off x="5852160" y="2514600"/>
            <a:ext cx="1325880" cy="822960"/>
          </a:xfrm>
          <a:prstGeom prst="rect">
            <a:avLst/>
          </a:prstGeom>
          <a:noFill/>
        </p:spPr>
        <p:txBody>
          <a:bodyPr wrap="square" lIns="0" tIns="0" rIns="0" bIns="0" anchor="ctr">
            <a:spAutoFit/>
          </a:bodyPr>
          <a:lstStyle/>
          <a:p>
            <a:pPr algn="ctr"/>
            <a:r>
              <a:rPr sz="1200" b="1">
                <a:solidFill>
                  <a:srgbClr val="FFFFFF"/>
                </a:solidFill>
                <a:latin typeface="Arial"/>
              </a:rPr>
              <a:t>K převzetí</a:t>
            </a:r>
          </a:p>
        </p:txBody>
      </p:sp>
      <p:sp>
        <p:nvSpPr>
          <p:cNvPr id="19" name="TextBox 18"/>
          <p:cNvSpPr txBox="1"/>
          <p:nvPr/>
        </p:nvSpPr>
        <p:spPr>
          <a:xfrm>
            <a:off x="7360920" y="2514600"/>
            <a:ext cx="4069080" cy="822960"/>
          </a:xfrm>
          <a:prstGeom prst="rect">
            <a:avLst/>
          </a:prstGeom>
          <a:noFill/>
        </p:spPr>
        <p:txBody>
          <a:bodyPr wrap="square" lIns="0" tIns="0" rIns="0" bIns="0" anchor="ctr">
            <a:spAutoFit/>
          </a:bodyPr>
          <a:lstStyle/>
          <a:p>
            <a:pPr algn="l"/>
            <a:r>
              <a:rPr sz="1050" b="0">
                <a:solidFill>
                  <a:srgbClr val="1E3440"/>
                </a:solidFill>
                <a:latin typeface="Arial"/>
              </a:rPr>
              <a:t>vyfiltrovat a vyčíst položky, uložit 2×, připravit seznam bez duplicit, označit vše → Předat k distribuci</a:t>
            </a:r>
          </a:p>
        </p:txBody>
      </p:sp>
      <p:sp>
        <p:nvSpPr>
          <p:cNvPr id="20" name="Rounded Rectangle 19"/>
          <p:cNvSpPr/>
          <p:nvPr/>
        </p:nvSpPr>
        <p:spPr>
          <a:xfrm>
            <a:off x="5806440" y="3429000"/>
            <a:ext cx="5760720" cy="82296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21" name="Rounded Rectangle 20"/>
          <p:cNvSpPr/>
          <p:nvPr/>
        </p:nvSpPr>
        <p:spPr>
          <a:xfrm>
            <a:off x="5806440" y="3429000"/>
            <a:ext cx="1417320" cy="822960"/>
          </a:xfrm>
          <a:prstGeom prst="roundRect">
            <a:avLst>
              <a:gd name="adj" fmla="val 8000"/>
            </a:avLst>
          </a:prstGeom>
          <a:solidFill>
            <a:srgbClr val="23B5E8"/>
          </a:solidFill>
          <a:ln>
            <a:noFill/>
          </a:ln>
        </p:spPr>
        <p:txBody>
          <a:bodyPr rtlCol="0" anchor="ctr"/>
          <a:lstStyle/>
          <a:p>
            <a:pPr algn="ctr"/>
            <a:endParaRPr/>
          </a:p>
        </p:txBody>
      </p:sp>
      <p:sp>
        <p:nvSpPr>
          <p:cNvPr id="22" name="TextBox 21"/>
          <p:cNvSpPr txBox="1"/>
          <p:nvPr/>
        </p:nvSpPr>
        <p:spPr>
          <a:xfrm>
            <a:off x="5852160" y="3429000"/>
            <a:ext cx="1325880" cy="822960"/>
          </a:xfrm>
          <a:prstGeom prst="rect">
            <a:avLst/>
          </a:prstGeom>
          <a:noFill/>
        </p:spPr>
        <p:txBody>
          <a:bodyPr wrap="square" lIns="0" tIns="0" rIns="0" bIns="0" anchor="ctr">
            <a:spAutoFit/>
          </a:bodyPr>
          <a:lstStyle/>
          <a:p>
            <a:pPr algn="ctr"/>
            <a:r>
              <a:rPr sz="1200" b="1">
                <a:solidFill>
                  <a:srgbClr val="FFFFFF"/>
                </a:solidFill>
                <a:latin typeface="Arial"/>
              </a:rPr>
              <a:t>V distribuci</a:t>
            </a:r>
          </a:p>
        </p:txBody>
      </p:sp>
      <p:sp>
        <p:nvSpPr>
          <p:cNvPr id="23" name="TextBox 22"/>
          <p:cNvSpPr txBox="1"/>
          <p:nvPr/>
        </p:nvSpPr>
        <p:spPr>
          <a:xfrm>
            <a:off x="7360920" y="3429000"/>
            <a:ext cx="4069080" cy="822960"/>
          </a:xfrm>
          <a:prstGeom prst="rect">
            <a:avLst/>
          </a:prstGeom>
          <a:noFill/>
        </p:spPr>
        <p:txBody>
          <a:bodyPr wrap="square" lIns="0" tIns="0" rIns="0" bIns="0" anchor="ctr">
            <a:spAutoFit/>
          </a:bodyPr>
          <a:lstStyle/>
          <a:p>
            <a:pPr algn="l"/>
            <a:r>
              <a:rPr sz="1050" b="0">
                <a:solidFill>
                  <a:srgbClr val="1E3440"/>
                </a:solidFill>
                <a:latin typeface="Arial"/>
              </a:rPr>
              <a:t>filtr interní elektronické, 200 položek na stránku, označit předané → Potvrdit vypravení</a:t>
            </a:r>
          </a:p>
        </p:txBody>
      </p:sp>
      <p:sp>
        <p:nvSpPr>
          <p:cNvPr id="24" name="Rounded Rectangle 23"/>
          <p:cNvSpPr/>
          <p:nvPr/>
        </p:nvSpPr>
        <p:spPr>
          <a:xfrm>
            <a:off x="5806440" y="4343400"/>
            <a:ext cx="5760720" cy="82296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25" name="Rounded Rectangle 24"/>
          <p:cNvSpPr/>
          <p:nvPr/>
        </p:nvSpPr>
        <p:spPr>
          <a:xfrm>
            <a:off x="5806440" y="4343400"/>
            <a:ext cx="1417320" cy="822960"/>
          </a:xfrm>
          <a:prstGeom prst="roundRect">
            <a:avLst>
              <a:gd name="adj" fmla="val 8000"/>
            </a:avLst>
          </a:prstGeom>
          <a:solidFill>
            <a:srgbClr val="73BF44"/>
          </a:solidFill>
          <a:ln>
            <a:noFill/>
          </a:ln>
        </p:spPr>
        <p:txBody>
          <a:bodyPr rtlCol="0" anchor="ctr"/>
          <a:lstStyle/>
          <a:p>
            <a:pPr algn="ctr"/>
            <a:endParaRPr/>
          </a:p>
        </p:txBody>
      </p:sp>
      <p:sp>
        <p:nvSpPr>
          <p:cNvPr id="26" name="TextBox 25"/>
          <p:cNvSpPr txBox="1"/>
          <p:nvPr/>
        </p:nvSpPr>
        <p:spPr>
          <a:xfrm>
            <a:off x="5852160" y="4343400"/>
            <a:ext cx="1325880" cy="822960"/>
          </a:xfrm>
          <a:prstGeom prst="rect">
            <a:avLst/>
          </a:prstGeom>
          <a:noFill/>
        </p:spPr>
        <p:txBody>
          <a:bodyPr wrap="square" lIns="0" tIns="0" rIns="0" bIns="0" anchor="ctr">
            <a:spAutoFit/>
          </a:bodyPr>
          <a:lstStyle/>
          <a:p>
            <a:pPr algn="ctr"/>
            <a:r>
              <a:rPr sz="1200" b="1">
                <a:solidFill>
                  <a:srgbClr val="FFFFFF"/>
                </a:solidFill>
                <a:latin typeface="Arial"/>
              </a:rPr>
              <a:t>Interní podání</a:t>
            </a:r>
          </a:p>
        </p:txBody>
      </p:sp>
      <p:sp>
        <p:nvSpPr>
          <p:cNvPr id="27" name="TextBox 26"/>
          <p:cNvSpPr txBox="1"/>
          <p:nvPr/>
        </p:nvSpPr>
        <p:spPr>
          <a:xfrm>
            <a:off x="7360920" y="4343400"/>
            <a:ext cx="4069080" cy="822960"/>
          </a:xfrm>
          <a:prstGeom prst="rect">
            <a:avLst/>
          </a:prstGeom>
          <a:noFill/>
        </p:spPr>
        <p:txBody>
          <a:bodyPr wrap="square" lIns="0" tIns="0" rIns="0" bIns="0" anchor="ctr">
            <a:spAutoFit/>
          </a:bodyPr>
          <a:lstStyle/>
          <a:p>
            <a:pPr algn="l"/>
            <a:r>
              <a:rPr sz="1050" b="0">
                <a:solidFill>
                  <a:srgbClr val="1E3440"/>
                </a:solidFill>
                <a:latin typeface="Arial"/>
              </a:rPr>
              <a:t>smyčka po položkách: filtr ČJ + subjekt → duplicita? → OJ vyplněná a na whitelistu? → zaevidovat, jinak výjimka</a:t>
            </a:r>
          </a:p>
        </p:txBody>
      </p:sp>
      <p:sp>
        <p:nvSpPr>
          <p:cNvPr id="28" name="Rounded Rectangle 27"/>
          <p:cNvSpPr/>
          <p:nvPr/>
        </p:nvSpPr>
        <p:spPr>
          <a:xfrm>
            <a:off x="5806440" y="5257800"/>
            <a:ext cx="5760720" cy="822960"/>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29" name="Rounded Rectangle 28"/>
          <p:cNvSpPr/>
          <p:nvPr/>
        </p:nvSpPr>
        <p:spPr>
          <a:xfrm>
            <a:off x="5806440" y="5257800"/>
            <a:ext cx="1417320" cy="822960"/>
          </a:xfrm>
          <a:prstGeom prst="roundRect">
            <a:avLst>
              <a:gd name="adj" fmla="val 8000"/>
            </a:avLst>
          </a:prstGeom>
          <a:solidFill>
            <a:srgbClr val="F4A261"/>
          </a:solidFill>
          <a:ln>
            <a:noFill/>
          </a:ln>
        </p:spPr>
        <p:txBody>
          <a:bodyPr rtlCol="0" anchor="ctr"/>
          <a:lstStyle/>
          <a:p>
            <a:pPr algn="ctr"/>
            <a:endParaRPr/>
          </a:p>
        </p:txBody>
      </p:sp>
      <p:sp>
        <p:nvSpPr>
          <p:cNvPr id="30" name="TextBox 29"/>
          <p:cNvSpPr txBox="1"/>
          <p:nvPr/>
        </p:nvSpPr>
        <p:spPr>
          <a:xfrm>
            <a:off x="5852160" y="5257800"/>
            <a:ext cx="1325880" cy="822960"/>
          </a:xfrm>
          <a:prstGeom prst="rect">
            <a:avLst/>
          </a:prstGeom>
          <a:noFill/>
        </p:spPr>
        <p:txBody>
          <a:bodyPr wrap="square" lIns="0" tIns="0" rIns="0" bIns="0" anchor="ctr">
            <a:spAutoFit/>
          </a:bodyPr>
          <a:lstStyle/>
          <a:p>
            <a:pPr algn="ctr"/>
            <a:r>
              <a:rPr sz="1200" b="1">
                <a:solidFill>
                  <a:srgbClr val="FFFFFF"/>
                </a:solidFill>
                <a:latin typeface="Arial"/>
              </a:rPr>
              <a:t>Konec</a:t>
            </a:r>
          </a:p>
        </p:txBody>
      </p:sp>
      <p:sp>
        <p:nvSpPr>
          <p:cNvPr id="31" name="TextBox 30"/>
          <p:cNvSpPr txBox="1"/>
          <p:nvPr/>
        </p:nvSpPr>
        <p:spPr>
          <a:xfrm>
            <a:off x="7360920" y="5257800"/>
            <a:ext cx="4069080" cy="822960"/>
          </a:xfrm>
          <a:prstGeom prst="rect">
            <a:avLst/>
          </a:prstGeom>
          <a:noFill/>
        </p:spPr>
        <p:txBody>
          <a:bodyPr wrap="square" lIns="0" tIns="0" rIns="0" bIns="0" anchor="ctr">
            <a:spAutoFit/>
          </a:bodyPr>
          <a:lstStyle/>
          <a:p>
            <a:pPr algn="l"/>
            <a:r>
              <a:rPr sz="1050" b="0">
                <a:solidFill>
                  <a:srgbClr val="1E3440"/>
                </a:solidFill>
                <a:latin typeface="Arial"/>
              </a:rPr>
              <a:t>zformátovat report, odeslat e-mailem, odhlásit se z E-Spisu</a:t>
            </a:r>
          </a:p>
        </p:txBody>
      </p:sp>
      <p:sp>
        <p:nvSpPr>
          <p:cNvPr id="32" name="TextBox 31"/>
          <p:cNvSpPr txBox="1"/>
          <p:nvPr/>
        </p:nvSpPr>
        <p:spPr>
          <a:xfrm>
            <a:off x="5806440" y="6153912"/>
            <a:ext cx="5760720" cy="274320"/>
          </a:xfrm>
          <a:prstGeom prst="rect">
            <a:avLst/>
          </a:prstGeom>
          <a:noFill/>
        </p:spPr>
        <p:txBody>
          <a:bodyPr wrap="square" lIns="0" tIns="0" rIns="0" bIns="0" anchor="t">
            <a:spAutoFit/>
          </a:bodyPr>
          <a:lstStyle/>
          <a:p>
            <a:pPr algn="l"/>
            <a:r>
              <a:rPr sz="1050" b="0">
                <a:solidFill>
                  <a:srgbClr val="52717C"/>
                </a:solidFill>
                <a:latin typeface="Arial"/>
              </a:rPr>
              <a:t>Rozdíl: kontrola duplicit a OJ vznikla až při vývoji (PDD v1.1, 04/2025).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6FAFC"/>
          </a:solidFill>
          <a:ln w="12700">
            <a:solidFill>
              <a:srgbClr val="F6FAFC">
                <a:alpha val="0"/>
              </a:srgbClr>
            </a:solidFill>
            <a:prstDash val="solid"/>
          </a:ln>
        </p:spPr>
        <p:txBody>
          <a:bodyPr/>
          <a:lstStyle/>
          <a:p>
            <a:endParaRPr lang="cs-CZ"/>
          </a:p>
        </p:txBody>
      </p:sp>
      <p:sp>
        <p:nvSpPr>
          <p:cNvPr id="3" name="Shape 1"/>
          <p:cNvSpPr/>
          <p:nvPr/>
        </p:nvSpPr>
        <p:spPr>
          <a:xfrm>
            <a:off x="0" y="0"/>
            <a:ext cx="12191695" cy="137160"/>
          </a:xfrm>
          <a:prstGeom prst="rect">
            <a:avLst/>
          </a:prstGeom>
          <a:solidFill>
            <a:srgbClr val="11A8B8"/>
          </a:solidFill>
          <a:ln w="12700">
            <a:solidFill>
              <a:srgbClr val="11A8B8">
                <a:alpha val="0"/>
              </a:srgbClr>
            </a:solidFill>
            <a:prstDash val="solid"/>
          </a:ln>
        </p:spPr>
        <p:txBody>
          <a:bodyPr/>
          <a:lstStyle/>
          <a:p>
            <a:endParaRPr lang="cs-CZ"/>
          </a:p>
        </p:txBody>
      </p:sp>
      <p:sp>
        <p:nvSpPr>
          <p:cNvPr id="4" name="Text 2"/>
          <p:cNvSpPr/>
          <p:nvPr/>
        </p:nvSpPr>
        <p:spPr>
          <a:xfrm>
            <a:off x="502920" y="6528816"/>
            <a:ext cx="5943600" cy="146304"/>
          </a:xfrm>
          <a:prstGeom prst="rect">
            <a:avLst/>
          </a:prstGeom>
          <a:noFill/>
          <a:ln/>
        </p:spPr>
        <p:txBody>
          <a:bodyPr wrap="square" lIns="0" tIns="0" rIns="0" bIns="0" rtlCol="0" anchor="ctr"/>
          <a:lstStyle/>
          <a:p>
            <a:pPr marL="0" indent="0">
              <a:buNone/>
            </a:pPr>
            <a:r>
              <a:rPr lang="en-US" sz="800" dirty="0">
                <a:solidFill>
                  <a:srgbClr val="52717C"/>
                </a:solidFill>
                <a:latin typeface="Arial" pitchFamily="34" charset="0"/>
                <a:ea typeface="Arial" pitchFamily="34" charset="-122"/>
                <a:cs typeface="Arial" pitchFamily="34" charset="-120"/>
              </a:rPr>
              <a:t>ÚMOb Ostrava-Jih | Future City Tech 2026</a:t>
            </a:r>
            <a:endParaRPr lang="en-US" sz="800" dirty="0"/>
          </a:p>
        </p:txBody>
      </p:sp>
      <p:sp>
        <p:nvSpPr>
          <p:cNvPr id="5" name="Text 3"/>
          <p:cNvSpPr/>
          <p:nvPr/>
        </p:nvSpPr>
        <p:spPr>
          <a:xfrm>
            <a:off x="11155680" y="6510528"/>
            <a:ext cx="502920" cy="164592"/>
          </a:xfrm>
          <a:prstGeom prst="rect">
            <a:avLst/>
          </a:prstGeom>
          <a:noFill/>
          <a:ln/>
        </p:spPr>
        <p:txBody>
          <a:bodyPr wrap="square" lIns="0" tIns="0" rIns="0" bIns="0" rtlCol="0" anchor="ctr"/>
          <a:lstStyle/>
          <a:p>
            <a:pPr marL="0" indent="0" algn="r">
              <a:buNone/>
            </a:pPr>
            <a:r>
              <a:rPr lang="en-US" sz="800" b="1" dirty="0">
                <a:solidFill>
                  <a:srgbClr val="52717C"/>
                </a:solidFill>
                <a:latin typeface="Arial" pitchFamily="34" charset="0"/>
                <a:ea typeface="Arial" pitchFamily="34" charset="-122"/>
                <a:cs typeface="Arial" pitchFamily="34" charset="-120"/>
              </a:rPr>
              <a:t>14</a:t>
            </a:r>
            <a:endParaRPr lang="en-US" sz="800" dirty="0"/>
          </a:p>
        </p:txBody>
      </p:sp>
      <p:sp>
        <p:nvSpPr>
          <p:cNvPr id="6" name="Text 4"/>
          <p:cNvSpPr/>
          <p:nvPr/>
        </p:nvSpPr>
        <p:spPr>
          <a:xfrm>
            <a:off x="594360" y="393192"/>
            <a:ext cx="8961120" cy="411480"/>
          </a:xfrm>
          <a:prstGeom prst="rect">
            <a:avLst/>
          </a:prstGeom>
          <a:noFill/>
          <a:ln/>
        </p:spPr>
        <p:txBody>
          <a:bodyPr wrap="square" lIns="0" tIns="0" rIns="0" bIns="0" rtlCol="0" anchor="ctr"/>
          <a:lstStyle/>
          <a:p>
            <a:pPr marL="0" indent="0">
              <a:buNone/>
            </a:pPr>
            <a:r>
              <a:rPr lang="en-US" sz="2500" b="1" dirty="0">
                <a:solidFill>
                  <a:srgbClr val="073B52"/>
                </a:solidFill>
                <a:latin typeface="Arial" pitchFamily="34" charset="0"/>
                <a:ea typeface="Arial" pitchFamily="34" charset="-122"/>
                <a:cs typeface="Arial" pitchFamily="34" charset="-120"/>
              </a:rPr>
              <a:t>Příloha B – Robot v E-Spisu</a:t>
            </a:r>
            <a:endParaRPr lang="en-US" sz="2500" dirty="0"/>
          </a:p>
        </p:txBody>
      </p:sp>
      <p:sp>
        <p:nvSpPr>
          <p:cNvPr id="7" name="Text 5"/>
          <p:cNvSpPr/>
          <p:nvPr/>
        </p:nvSpPr>
        <p:spPr>
          <a:xfrm>
            <a:off x="612648" y="832104"/>
            <a:ext cx="8595360" cy="256032"/>
          </a:xfrm>
          <a:prstGeom prst="rect">
            <a:avLst/>
          </a:prstGeom>
          <a:noFill/>
          <a:ln/>
        </p:spPr>
        <p:txBody>
          <a:bodyPr wrap="square" lIns="0" tIns="0" rIns="0" bIns="0" rtlCol="0" anchor="ctr"/>
          <a:lstStyle/>
          <a:p>
            <a:pPr marL="0" indent="0">
              <a:buNone/>
            </a:pPr>
            <a:r>
              <a:rPr lang="en-US" sz="1100" dirty="0">
                <a:solidFill>
                  <a:srgbClr val="52717C"/>
                </a:solidFill>
                <a:latin typeface="Arial" pitchFamily="34" charset="0"/>
                <a:ea typeface="Arial" pitchFamily="34" charset="-122"/>
                <a:cs typeface="Arial" pitchFamily="34" charset="-120"/>
              </a:rPr>
              <a:t>Snímky obrazovky z PDD (osobní údaje anonymizovány). Robot kliká na stejná místa jako referent.</a:t>
            </a:r>
            <a:endParaRPr lang="en-US" sz="1100" dirty="0"/>
          </a:p>
        </p:txBody>
      </p:sp>
      <p:pic>
        <p:nvPicPr>
          <p:cNvPr id="8" name="Picture 7" descr="ss_vypravna.png"/>
          <p:cNvPicPr>
            <a:picLocks noChangeAspect="1"/>
          </p:cNvPicPr>
          <p:nvPr/>
        </p:nvPicPr>
        <p:blipFill>
          <a:blip r:embed="rId3"/>
          <a:stretch>
            <a:fillRect/>
          </a:stretch>
        </p:blipFill>
        <p:spPr>
          <a:xfrm>
            <a:off x="640080" y="1371600"/>
            <a:ext cx="7589520" cy="2919744"/>
          </a:xfrm>
          <a:prstGeom prst="rect">
            <a:avLst/>
          </a:prstGeom>
          <a:ln>
            <a:solidFill>
              <a:srgbClr val="D7E7EC"/>
            </a:solidFill>
          </a:ln>
        </p:spPr>
      </p:pic>
      <p:pic>
        <p:nvPicPr>
          <p:cNvPr id="9" name="Picture 8" descr="ss_podatelna.png"/>
          <p:cNvPicPr>
            <a:picLocks noChangeAspect="1"/>
          </p:cNvPicPr>
          <p:nvPr/>
        </p:nvPicPr>
        <p:blipFill>
          <a:blip r:embed="rId4"/>
          <a:stretch>
            <a:fillRect/>
          </a:stretch>
        </p:blipFill>
        <p:spPr>
          <a:xfrm>
            <a:off x="640080" y="4519944"/>
            <a:ext cx="7589520" cy="1720774"/>
          </a:xfrm>
          <a:prstGeom prst="rect">
            <a:avLst/>
          </a:prstGeom>
          <a:ln>
            <a:solidFill>
              <a:srgbClr val="D7E7EC"/>
            </a:solidFill>
          </a:ln>
        </p:spPr>
      </p:pic>
      <p:sp>
        <p:nvSpPr>
          <p:cNvPr id="10" name="Oval 9"/>
          <p:cNvSpPr/>
          <p:nvPr/>
        </p:nvSpPr>
        <p:spPr>
          <a:xfrm>
            <a:off x="1266519" y="2284731"/>
            <a:ext cx="310896" cy="310896"/>
          </a:xfrm>
          <a:prstGeom prst="ellipse">
            <a:avLst/>
          </a:prstGeom>
          <a:solidFill>
            <a:srgbClr val="F4A261"/>
          </a:solidFill>
          <a:ln w="19050">
            <a:solidFill>
              <a:srgbClr val="FFFFFF"/>
            </a:solidFill>
          </a:ln>
        </p:spPr>
        <p:txBody>
          <a:bodyPr rtlCol="0" anchor="ctr"/>
          <a:lstStyle/>
          <a:p>
            <a:pPr algn="ctr"/>
            <a:endParaRPr/>
          </a:p>
        </p:txBody>
      </p:sp>
      <p:sp>
        <p:nvSpPr>
          <p:cNvPr id="11" name="TextBox 10"/>
          <p:cNvSpPr txBox="1"/>
          <p:nvPr/>
        </p:nvSpPr>
        <p:spPr>
          <a:xfrm>
            <a:off x="1266519" y="2284731"/>
            <a:ext cx="310896" cy="310896"/>
          </a:xfrm>
          <a:prstGeom prst="rect">
            <a:avLst/>
          </a:prstGeom>
          <a:noFill/>
        </p:spPr>
        <p:txBody>
          <a:bodyPr wrap="square" lIns="0" tIns="0" rIns="0" bIns="0" anchor="ctr">
            <a:spAutoFit/>
          </a:bodyPr>
          <a:lstStyle/>
          <a:p>
            <a:pPr algn="ctr"/>
            <a:r>
              <a:rPr sz="1100" b="1">
                <a:solidFill>
                  <a:srgbClr val="FFFFFF"/>
                </a:solidFill>
                <a:latin typeface="Arial"/>
              </a:rPr>
              <a:t>1</a:t>
            </a:r>
          </a:p>
        </p:txBody>
      </p:sp>
      <p:sp>
        <p:nvSpPr>
          <p:cNvPr id="12" name="Oval 11"/>
          <p:cNvSpPr/>
          <p:nvPr/>
        </p:nvSpPr>
        <p:spPr>
          <a:xfrm>
            <a:off x="5175956" y="2133566"/>
            <a:ext cx="310896" cy="310896"/>
          </a:xfrm>
          <a:prstGeom prst="ellipse">
            <a:avLst/>
          </a:prstGeom>
          <a:solidFill>
            <a:srgbClr val="F4A261"/>
          </a:solidFill>
          <a:ln w="19050">
            <a:solidFill>
              <a:srgbClr val="FFFFFF"/>
            </a:solidFill>
          </a:ln>
        </p:spPr>
        <p:txBody>
          <a:bodyPr rtlCol="0" anchor="ctr"/>
          <a:lstStyle/>
          <a:p>
            <a:pPr algn="ctr"/>
            <a:endParaRPr/>
          </a:p>
        </p:txBody>
      </p:sp>
      <p:sp>
        <p:nvSpPr>
          <p:cNvPr id="13" name="TextBox 12"/>
          <p:cNvSpPr txBox="1"/>
          <p:nvPr/>
        </p:nvSpPr>
        <p:spPr>
          <a:xfrm>
            <a:off x="5175956" y="2133566"/>
            <a:ext cx="310896" cy="310896"/>
          </a:xfrm>
          <a:prstGeom prst="rect">
            <a:avLst/>
          </a:prstGeom>
          <a:noFill/>
        </p:spPr>
        <p:txBody>
          <a:bodyPr wrap="square" lIns="0" tIns="0" rIns="0" bIns="0" anchor="ctr">
            <a:spAutoFit/>
          </a:bodyPr>
          <a:lstStyle/>
          <a:p>
            <a:pPr algn="ctr"/>
            <a:r>
              <a:rPr sz="1100" b="1">
                <a:solidFill>
                  <a:srgbClr val="FFFFFF"/>
                </a:solidFill>
                <a:latin typeface="Arial"/>
              </a:rPr>
              <a:t>2</a:t>
            </a:r>
          </a:p>
        </p:txBody>
      </p:sp>
      <p:sp>
        <p:nvSpPr>
          <p:cNvPr id="14" name="Oval 13"/>
          <p:cNvSpPr/>
          <p:nvPr/>
        </p:nvSpPr>
        <p:spPr>
          <a:xfrm>
            <a:off x="1318645" y="1549757"/>
            <a:ext cx="310896" cy="310896"/>
          </a:xfrm>
          <a:prstGeom prst="ellipse">
            <a:avLst/>
          </a:prstGeom>
          <a:solidFill>
            <a:srgbClr val="F4A261"/>
          </a:solidFill>
          <a:ln w="19050">
            <a:solidFill>
              <a:srgbClr val="FFFFFF"/>
            </a:solidFill>
          </a:ln>
        </p:spPr>
        <p:txBody>
          <a:bodyPr rtlCol="0" anchor="ctr"/>
          <a:lstStyle/>
          <a:p>
            <a:pPr algn="ctr"/>
            <a:endParaRPr/>
          </a:p>
        </p:txBody>
      </p:sp>
      <p:sp>
        <p:nvSpPr>
          <p:cNvPr id="15" name="TextBox 14"/>
          <p:cNvSpPr txBox="1"/>
          <p:nvPr/>
        </p:nvSpPr>
        <p:spPr>
          <a:xfrm>
            <a:off x="1318645" y="1549757"/>
            <a:ext cx="310896" cy="310896"/>
          </a:xfrm>
          <a:prstGeom prst="rect">
            <a:avLst/>
          </a:prstGeom>
          <a:noFill/>
        </p:spPr>
        <p:txBody>
          <a:bodyPr wrap="square" lIns="0" tIns="0" rIns="0" bIns="0" anchor="ctr">
            <a:spAutoFit/>
          </a:bodyPr>
          <a:lstStyle/>
          <a:p>
            <a:pPr algn="ctr"/>
            <a:r>
              <a:rPr sz="1100" b="1">
                <a:solidFill>
                  <a:srgbClr val="FFFFFF"/>
                </a:solidFill>
                <a:latin typeface="Arial"/>
              </a:rPr>
              <a:t>3</a:t>
            </a:r>
          </a:p>
        </p:txBody>
      </p:sp>
      <p:sp>
        <p:nvSpPr>
          <p:cNvPr id="16" name="Oval 15"/>
          <p:cNvSpPr/>
          <p:nvPr/>
        </p:nvSpPr>
        <p:spPr>
          <a:xfrm>
            <a:off x="1266519" y="5521689"/>
            <a:ext cx="310896" cy="310896"/>
          </a:xfrm>
          <a:prstGeom prst="ellipse">
            <a:avLst/>
          </a:prstGeom>
          <a:solidFill>
            <a:srgbClr val="F4A261"/>
          </a:solidFill>
          <a:ln w="19050">
            <a:solidFill>
              <a:srgbClr val="FFFFFF"/>
            </a:solidFill>
          </a:ln>
        </p:spPr>
        <p:txBody>
          <a:bodyPr rtlCol="0" anchor="ctr"/>
          <a:lstStyle/>
          <a:p>
            <a:pPr algn="ctr"/>
            <a:endParaRPr/>
          </a:p>
        </p:txBody>
      </p:sp>
      <p:sp>
        <p:nvSpPr>
          <p:cNvPr id="17" name="TextBox 16"/>
          <p:cNvSpPr txBox="1"/>
          <p:nvPr/>
        </p:nvSpPr>
        <p:spPr>
          <a:xfrm>
            <a:off x="1266519" y="5521689"/>
            <a:ext cx="310896" cy="310896"/>
          </a:xfrm>
          <a:prstGeom prst="rect">
            <a:avLst/>
          </a:prstGeom>
          <a:noFill/>
        </p:spPr>
        <p:txBody>
          <a:bodyPr wrap="square" lIns="0" tIns="0" rIns="0" bIns="0" anchor="ctr">
            <a:spAutoFit/>
          </a:bodyPr>
          <a:lstStyle/>
          <a:p>
            <a:pPr algn="ctr"/>
            <a:r>
              <a:rPr sz="1100" b="1">
                <a:solidFill>
                  <a:srgbClr val="FFFFFF"/>
                </a:solidFill>
                <a:latin typeface="Arial"/>
              </a:rPr>
              <a:t>4</a:t>
            </a:r>
          </a:p>
        </p:txBody>
      </p:sp>
      <p:sp>
        <p:nvSpPr>
          <p:cNvPr id="18" name="Oval 17"/>
          <p:cNvSpPr/>
          <p:nvPr/>
        </p:nvSpPr>
        <p:spPr>
          <a:xfrm>
            <a:off x="1865966" y="5344461"/>
            <a:ext cx="310896" cy="310896"/>
          </a:xfrm>
          <a:prstGeom prst="ellipse">
            <a:avLst/>
          </a:prstGeom>
          <a:solidFill>
            <a:srgbClr val="F4A261"/>
          </a:solidFill>
          <a:ln w="19050">
            <a:solidFill>
              <a:srgbClr val="FFFFFF"/>
            </a:solidFill>
          </a:ln>
        </p:spPr>
        <p:txBody>
          <a:bodyPr rtlCol="0" anchor="ctr"/>
          <a:lstStyle/>
          <a:p>
            <a:pPr algn="ctr"/>
            <a:endParaRPr/>
          </a:p>
        </p:txBody>
      </p:sp>
      <p:sp>
        <p:nvSpPr>
          <p:cNvPr id="19" name="TextBox 18"/>
          <p:cNvSpPr txBox="1"/>
          <p:nvPr/>
        </p:nvSpPr>
        <p:spPr>
          <a:xfrm>
            <a:off x="1865966" y="5344461"/>
            <a:ext cx="310896" cy="310896"/>
          </a:xfrm>
          <a:prstGeom prst="rect">
            <a:avLst/>
          </a:prstGeom>
          <a:noFill/>
        </p:spPr>
        <p:txBody>
          <a:bodyPr wrap="square" lIns="0" tIns="0" rIns="0" bIns="0" anchor="ctr">
            <a:spAutoFit/>
          </a:bodyPr>
          <a:lstStyle/>
          <a:p>
            <a:pPr algn="ctr"/>
            <a:r>
              <a:rPr sz="1100" b="1">
                <a:solidFill>
                  <a:srgbClr val="FFFFFF"/>
                </a:solidFill>
                <a:latin typeface="Arial"/>
              </a:rPr>
              <a:t>5</a:t>
            </a:r>
          </a:p>
        </p:txBody>
      </p:sp>
      <p:sp>
        <p:nvSpPr>
          <p:cNvPr id="20" name="Oval 19"/>
          <p:cNvSpPr/>
          <p:nvPr/>
        </p:nvSpPr>
        <p:spPr>
          <a:xfrm>
            <a:off x="5358396" y="5438287"/>
            <a:ext cx="310896" cy="310896"/>
          </a:xfrm>
          <a:prstGeom prst="ellipse">
            <a:avLst/>
          </a:prstGeom>
          <a:solidFill>
            <a:srgbClr val="F4A261"/>
          </a:solidFill>
          <a:ln w="19050">
            <a:solidFill>
              <a:srgbClr val="FFFFFF"/>
            </a:solidFill>
          </a:ln>
        </p:spPr>
        <p:txBody>
          <a:bodyPr rtlCol="0" anchor="ctr"/>
          <a:lstStyle/>
          <a:p>
            <a:pPr algn="ctr"/>
            <a:endParaRPr/>
          </a:p>
        </p:txBody>
      </p:sp>
      <p:sp>
        <p:nvSpPr>
          <p:cNvPr id="21" name="TextBox 20"/>
          <p:cNvSpPr txBox="1"/>
          <p:nvPr/>
        </p:nvSpPr>
        <p:spPr>
          <a:xfrm>
            <a:off x="5358396" y="5438287"/>
            <a:ext cx="310896" cy="310896"/>
          </a:xfrm>
          <a:prstGeom prst="rect">
            <a:avLst/>
          </a:prstGeom>
          <a:noFill/>
        </p:spPr>
        <p:txBody>
          <a:bodyPr wrap="square" lIns="0" tIns="0" rIns="0" bIns="0" anchor="ctr">
            <a:spAutoFit/>
          </a:bodyPr>
          <a:lstStyle/>
          <a:p>
            <a:pPr algn="ctr"/>
            <a:r>
              <a:rPr sz="1100" b="1">
                <a:solidFill>
                  <a:srgbClr val="FFFFFF"/>
                </a:solidFill>
                <a:latin typeface="Arial"/>
              </a:rPr>
              <a:t>6</a:t>
            </a:r>
          </a:p>
        </p:txBody>
      </p:sp>
      <p:sp>
        <p:nvSpPr>
          <p:cNvPr id="22" name="TextBox 21"/>
          <p:cNvSpPr txBox="1"/>
          <p:nvPr/>
        </p:nvSpPr>
        <p:spPr>
          <a:xfrm>
            <a:off x="8778240" y="1371600"/>
            <a:ext cx="2834640" cy="292608"/>
          </a:xfrm>
          <a:prstGeom prst="rect">
            <a:avLst/>
          </a:prstGeom>
          <a:noFill/>
        </p:spPr>
        <p:txBody>
          <a:bodyPr wrap="square" lIns="0" tIns="0" rIns="0" bIns="0" anchor="t">
            <a:spAutoFit/>
          </a:bodyPr>
          <a:lstStyle/>
          <a:p>
            <a:pPr algn="l"/>
            <a:r>
              <a:rPr sz="1300" b="1">
                <a:solidFill>
                  <a:srgbClr val="073B52"/>
                </a:solidFill>
                <a:latin typeface="Arial"/>
              </a:rPr>
              <a:t>Výpravna</a:t>
            </a:r>
          </a:p>
        </p:txBody>
      </p:sp>
      <p:sp>
        <p:nvSpPr>
          <p:cNvPr id="23" name="Oval 22"/>
          <p:cNvSpPr/>
          <p:nvPr/>
        </p:nvSpPr>
        <p:spPr>
          <a:xfrm>
            <a:off x="8778240" y="1737360"/>
            <a:ext cx="310896" cy="310896"/>
          </a:xfrm>
          <a:prstGeom prst="ellipse">
            <a:avLst/>
          </a:prstGeom>
          <a:solidFill>
            <a:srgbClr val="F4A261"/>
          </a:solidFill>
          <a:ln w="19050">
            <a:solidFill>
              <a:srgbClr val="FFFFFF"/>
            </a:solidFill>
          </a:ln>
        </p:spPr>
        <p:txBody>
          <a:bodyPr rtlCol="0" anchor="ctr"/>
          <a:lstStyle/>
          <a:p>
            <a:pPr algn="ctr"/>
            <a:endParaRPr/>
          </a:p>
        </p:txBody>
      </p:sp>
      <p:sp>
        <p:nvSpPr>
          <p:cNvPr id="24" name="TextBox 23"/>
          <p:cNvSpPr txBox="1"/>
          <p:nvPr/>
        </p:nvSpPr>
        <p:spPr>
          <a:xfrm>
            <a:off x="8778240" y="1737360"/>
            <a:ext cx="310896" cy="310896"/>
          </a:xfrm>
          <a:prstGeom prst="rect">
            <a:avLst/>
          </a:prstGeom>
          <a:noFill/>
        </p:spPr>
        <p:txBody>
          <a:bodyPr wrap="square" lIns="0" tIns="0" rIns="0" bIns="0" anchor="ctr">
            <a:spAutoFit/>
          </a:bodyPr>
          <a:lstStyle/>
          <a:p>
            <a:pPr algn="ctr"/>
            <a:r>
              <a:rPr sz="1100" b="1">
                <a:solidFill>
                  <a:srgbClr val="FFFFFF"/>
                </a:solidFill>
                <a:latin typeface="Arial"/>
              </a:rPr>
              <a:t>1</a:t>
            </a:r>
          </a:p>
        </p:txBody>
      </p:sp>
      <p:sp>
        <p:nvSpPr>
          <p:cNvPr id="25" name="TextBox 24"/>
          <p:cNvSpPr txBox="1"/>
          <p:nvPr/>
        </p:nvSpPr>
        <p:spPr>
          <a:xfrm>
            <a:off x="9189720" y="1737360"/>
            <a:ext cx="2423160" cy="566928"/>
          </a:xfrm>
          <a:prstGeom prst="rect">
            <a:avLst/>
          </a:prstGeom>
          <a:noFill/>
        </p:spPr>
        <p:txBody>
          <a:bodyPr wrap="square" lIns="0" tIns="0" rIns="0" bIns="0" anchor="t">
            <a:spAutoFit/>
          </a:bodyPr>
          <a:lstStyle/>
          <a:p>
            <a:pPr algn="l"/>
            <a:r>
              <a:rPr sz="1050" b="0">
                <a:solidFill>
                  <a:srgbClr val="1E3440"/>
                </a:solidFill>
                <a:latin typeface="Arial"/>
              </a:rPr>
              <a:t>K převzetí – seznam pošty (krok 2)</a:t>
            </a:r>
          </a:p>
        </p:txBody>
      </p:sp>
      <p:sp>
        <p:nvSpPr>
          <p:cNvPr id="26" name="Oval 25"/>
          <p:cNvSpPr/>
          <p:nvPr/>
        </p:nvSpPr>
        <p:spPr>
          <a:xfrm>
            <a:off x="8778240" y="2340864"/>
            <a:ext cx="310896" cy="310896"/>
          </a:xfrm>
          <a:prstGeom prst="ellipse">
            <a:avLst/>
          </a:prstGeom>
          <a:solidFill>
            <a:srgbClr val="F4A261"/>
          </a:solidFill>
          <a:ln w="19050">
            <a:solidFill>
              <a:srgbClr val="FFFFFF"/>
            </a:solidFill>
          </a:ln>
        </p:spPr>
        <p:txBody>
          <a:bodyPr rtlCol="0" anchor="ctr"/>
          <a:lstStyle/>
          <a:p>
            <a:pPr algn="ctr"/>
            <a:endParaRPr/>
          </a:p>
        </p:txBody>
      </p:sp>
      <p:sp>
        <p:nvSpPr>
          <p:cNvPr id="27" name="TextBox 26"/>
          <p:cNvSpPr txBox="1"/>
          <p:nvPr/>
        </p:nvSpPr>
        <p:spPr>
          <a:xfrm>
            <a:off x="8778240" y="2340864"/>
            <a:ext cx="310896" cy="310896"/>
          </a:xfrm>
          <a:prstGeom prst="rect">
            <a:avLst/>
          </a:prstGeom>
          <a:noFill/>
        </p:spPr>
        <p:txBody>
          <a:bodyPr wrap="square" lIns="0" tIns="0" rIns="0" bIns="0" anchor="ctr">
            <a:spAutoFit/>
          </a:bodyPr>
          <a:lstStyle/>
          <a:p>
            <a:pPr algn="ctr"/>
            <a:r>
              <a:rPr sz="1100" b="1">
                <a:solidFill>
                  <a:srgbClr val="FFFFFF"/>
                </a:solidFill>
                <a:latin typeface="Arial"/>
              </a:rPr>
              <a:t>2</a:t>
            </a:r>
          </a:p>
        </p:txBody>
      </p:sp>
      <p:sp>
        <p:nvSpPr>
          <p:cNvPr id="28" name="TextBox 27"/>
          <p:cNvSpPr txBox="1"/>
          <p:nvPr/>
        </p:nvSpPr>
        <p:spPr>
          <a:xfrm>
            <a:off x="9189720" y="2340864"/>
            <a:ext cx="2423160" cy="566928"/>
          </a:xfrm>
          <a:prstGeom prst="rect">
            <a:avLst/>
          </a:prstGeom>
          <a:noFill/>
        </p:spPr>
        <p:txBody>
          <a:bodyPr wrap="square" lIns="0" tIns="0" rIns="0" bIns="0" anchor="t">
            <a:spAutoFit/>
          </a:bodyPr>
          <a:lstStyle/>
          <a:p>
            <a:pPr algn="l"/>
            <a:r>
              <a:rPr sz="1050" b="0">
                <a:solidFill>
                  <a:srgbClr val="1E3440"/>
                </a:solidFill>
                <a:latin typeface="Arial"/>
              </a:rPr>
              <a:t>Zacházení: Interní elektronické (krok 3)</a:t>
            </a:r>
          </a:p>
        </p:txBody>
      </p:sp>
      <p:sp>
        <p:nvSpPr>
          <p:cNvPr id="29" name="Oval 28"/>
          <p:cNvSpPr/>
          <p:nvPr/>
        </p:nvSpPr>
        <p:spPr>
          <a:xfrm>
            <a:off x="8778240" y="2944368"/>
            <a:ext cx="310896" cy="310896"/>
          </a:xfrm>
          <a:prstGeom prst="ellipse">
            <a:avLst/>
          </a:prstGeom>
          <a:solidFill>
            <a:srgbClr val="F4A261"/>
          </a:solidFill>
          <a:ln w="19050">
            <a:solidFill>
              <a:srgbClr val="FFFFFF"/>
            </a:solidFill>
          </a:ln>
        </p:spPr>
        <p:txBody>
          <a:bodyPr rtlCol="0" anchor="ctr"/>
          <a:lstStyle/>
          <a:p>
            <a:pPr algn="ctr"/>
            <a:endParaRPr/>
          </a:p>
        </p:txBody>
      </p:sp>
      <p:sp>
        <p:nvSpPr>
          <p:cNvPr id="30" name="TextBox 29"/>
          <p:cNvSpPr txBox="1"/>
          <p:nvPr/>
        </p:nvSpPr>
        <p:spPr>
          <a:xfrm>
            <a:off x="8778240" y="2944368"/>
            <a:ext cx="310896" cy="310896"/>
          </a:xfrm>
          <a:prstGeom prst="rect">
            <a:avLst/>
          </a:prstGeom>
          <a:noFill/>
        </p:spPr>
        <p:txBody>
          <a:bodyPr wrap="square" lIns="0" tIns="0" rIns="0" bIns="0" anchor="ctr">
            <a:spAutoFit/>
          </a:bodyPr>
          <a:lstStyle/>
          <a:p>
            <a:pPr algn="ctr"/>
            <a:r>
              <a:rPr sz="1100" b="1">
                <a:solidFill>
                  <a:srgbClr val="FFFFFF"/>
                </a:solidFill>
                <a:latin typeface="Arial"/>
              </a:rPr>
              <a:t>3</a:t>
            </a:r>
          </a:p>
        </p:txBody>
      </p:sp>
      <p:sp>
        <p:nvSpPr>
          <p:cNvPr id="31" name="TextBox 30"/>
          <p:cNvSpPr txBox="1"/>
          <p:nvPr/>
        </p:nvSpPr>
        <p:spPr>
          <a:xfrm>
            <a:off x="9189720" y="2944368"/>
            <a:ext cx="2423160" cy="566928"/>
          </a:xfrm>
          <a:prstGeom prst="rect">
            <a:avLst/>
          </a:prstGeom>
          <a:noFill/>
        </p:spPr>
        <p:txBody>
          <a:bodyPr wrap="square" lIns="0" tIns="0" rIns="0" bIns="0" anchor="t">
            <a:spAutoFit/>
          </a:bodyPr>
          <a:lstStyle/>
          <a:p>
            <a:pPr algn="l"/>
            <a:r>
              <a:rPr sz="1050" b="0">
                <a:solidFill>
                  <a:srgbClr val="1E3440"/>
                </a:solidFill>
                <a:latin typeface="Arial"/>
              </a:rPr>
              <a:t>Oběh → Předat k distribuci, pak Potvrdit vypravení (kroky 5–11)</a:t>
            </a:r>
          </a:p>
        </p:txBody>
      </p:sp>
      <p:sp>
        <p:nvSpPr>
          <p:cNvPr id="32" name="TextBox 31"/>
          <p:cNvSpPr txBox="1"/>
          <p:nvPr/>
        </p:nvSpPr>
        <p:spPr>
          <a:xfrm>
            <a:off x="8778240" y="3547872"/>
            <a:ext cx="2834640" cy="292608"/>
          </a:xfrm>
          <a:prstGeom prst="rect">
            <a:avLst/>
          </a:prstGeom>
          <a:noFill/>
        </p:spPr>
        <p:txBody>
          <a:bodyPr wrap="square" lIns="0" tIns="0" rIns="0" bIns="0" anchor="t">
            <a:spAutoFit/>
          </a:bodyPr>
          <a:lstStyle/>
          <a:p>
            <a:pPr algn="l"/>
            <a:r>
              <a:rPr sz="1300" b="1">
                <a:solidFill>
                  <a:srgbClr val="073B52"/>
                </a:solidFill>
                <a:latin typeface="Arial"/>
              </a:rPr>
              <a:t>Podatelna</a:t>
            </a:r>
          </a:p>
        </p:txBody>
      </p:sp>
      <p:sp>
        <p:nvSpPr>
          <p:cNvPr id="33" name="Oval 32"/>
          <p:cNvSpPr/>
          <p:nvPr/>
        </p:nvSpPr>
        <p:spPr>
          <a:xfrm>
            <a:off x="8778240" y="3913632"/>
            <a:ext cx="310896" cy="310896"/>
          </a:xfrm>
          <a:prstGeom prst="ellipse">
            <a:avLst/>
          </a:prstGeom>
          <a:solidFill>
            <a:srgbClr val="F4A261"/>
          </a:solidFill>
          <a:ln w="19050">
            <a:solidFill>
              <a:srgbClr val="FFFFFF"/>
            </a:solidFill>
          </a:ln>
        </p:spPr>
        <p:txBody>
          <a:bodyPr rtlCol="0" anchor="ctr"/>
          <a:lstStyle/>
          <a:p>
            <a:pPr algn="ctr"/>
            <a:endParaRPr/>
          </a:p>
        </p:txBody>
      </p:sp>
      <p:sp>
        <p:nvSpPr>
          <p:cNvPr id="34" name="TextBox 33"/>
          <p:cNvSpPr txBox="1"/>
          <p:nvPr/>
        </p:nvSpPr>
        <p:spPr>
          <a:xfrm>
            <a:off x="8778240" y="3913632"/>
            <a:ext cx="310896" cy="310896"/>
          </a:xfrm>
          <a:prstGeom prst="rect">
            <a:avLst/>
          </a:prstGeom>
          <a:noFill/>
        </p:spPr>
        <p:txBody>
          <a:bodyPr wrap="square" lIns="0" tIns="0" rIns="0" bIns="0" anchor="ctr">
            <a:spAutoFit/>
          </a:bodyPr>
          <a:lstStyle/>
          <a:p>
            <a:pPr algn="ctr"/>
            <a:r>
              <a:rPr sz="1100" b="1">
                <a:solidFill>
                  <a:srgbClr val="FFFFFF"/>
                </a:solidFill>
                <a:latin typeface="Arial"/>
              </a:rPr>
              <a:t>4</a:t>
            </a:r>
          </a:p>
        </p:txBody>
      </p:sp>
      <p:sp>
        <p:nvSpPr>
          <p:cNvPr id="35" name="TextBox 34"/>
          <p:cNvSpPr txBox="1"/>
          <p:nvPr/>
        </p:nvSpPr>
        <p:spPr>
          <a:xfrm>
            <a:off x="9189720" y="3913632"/>
            <a:ext cx="2423160" cy="566928"/>
          </a:xfrm>
          <a:prstGeom prst="rect">
            <a:avLst/>
          </a:prstGeom>
          <a:noFill/>
        </p:spPr>
        <p:txBody>
          <a:bodyPr wrap="square" lIns="0" tIns="0" rIns="0" bIns="0" anchor="t">
            <a:spAutoFit/>
          </a:bodyPr>
          <a:lstStyle/>
          <a:p>
            <a:pPr algn="l"/>
            <a:r>
              <a:rPr sz="1050" b="0">
                <a:solidFill>
                  <a:srgbClr val="1E3440"/>
                </a:solidFill>
                <a:latin typeface="Arial"/>
              </a:rPr>
              <a:t>Interní podání (krok 12)</a:t>
            </a:r>
          </a:p>
        </p:txBody>
      </p:sp>
      <p:sp>
        <p:nvSpPr>
          <p:cNvPr id="36" name="Oval 35"/>
          <p:cNvSpPr/>
          <p:nvPr/>
        </p:nvSpPr>
        <p:spPr>
          <a:xfrm>
            <a:off x="8778240" y="4517136"/>
            <a:ext cx="310896" cy="310896"/>
          </a:xfrm>
          <a:prstGeom prst="ellipse">
            <a:avLst/>
          </a:prstGeom>
          <a:solidFill>
            <a:srgbClr val="F4A261"/>
          </a:solidFill>
          <a:ln w="19050">
            <a:solidFill>
              <a:srgbClr val="FFFFFF"/>
            </a:solidFill>
          </a:ln>
        </p:spPr>
        <p:txBody>
          <a:bodyPr rtlCol="0" anchor="ctr"/>
          <a:lstStyle/>
          <a:p>
            <a:pPr algn="ctr"/>
            <a:endParaRPr/>
          </a:p>
        </p:txBody>
      </p:sp>
      <p:sp>
        <p:nvSpPr>
          <p:cNvPr id="37" name="TextBox 36"/>
          <p:cNvSpPr txBox="1"/>
          <p:nvPr/>
        </p:nvSpPr>
        <p:spPr>
          <a:xfrm>
            <a:off x="8778240" y="4517136"/>
            <a:ext cx="310896" cy="310896"/>
          </a:xfrm>
          <a:prstGeom prst="rect">
            <a:avLst/>
          </a:prstGeom>
          <a:noFill/>
        </p:spPr>
        <p:txBody>
          <a:bodyPr wrap="square" lIns="0" tIns="0" rIns="0" bIns="0" anchor="ctr">
            <a:spAutoFit/>
          </a:bodyPr>
          <a:lstStyle/>
          <a:p>
            <a:pPr algn="ctr"/>
            <a:r>
              <a:rPr sz="1100" b="1">
                <a:solidFill>
                  <a:srgbClr val="FFFFFF"/>
                </a:solidFill>
                <a:latin typeface="Arial"/>
              </a:rPr>
              <a:t>5</a:t>
            </a:r>
          </a:p>
        </p:txBody>
      </p:sp>
      <p:sp>
        <p:nvSpPr>
          <p:cNvPr id="38" name="TextBox 37"/>
          <p:cNvSpPr txBox="1"/>
          <p:nvPr/>
        </p:nvSpPr>
        <p:spPr>
          <a:xfrm>
            <a:off x="9189720" y="4517136"/>
            <a:ext cx="2423160" cy="566928"/>
          </a:xfrm>
          <a:prstGeom prst="rect">
            <a:avLst/>
          </a:prstGeom>
          <a:noFill/>
        </p:spPr>
        <p:txBody>
          <a:bodyPr wrap="square" lIns="0" tIns="0" rIns="0" bIns="0" anchor="t">
            <a:spAutoFit/>
          </a:bodyPr>
          <a:lstStyle/>
          <a:p>
            <a:pPr algn="l"/>
            <a:r>
              <a:rPr sz="1050" b="0">
                <a:solidFill>
                  <a:srgbClr val="1E3440"/>
                </a:solidFill>
                <a:latin typeface="Arial"/>
              </a:rPr>
              <a:t>filtr ČJ + subjekt, otevřít první řádek (kroky 13–14)</a:t>
            </a:r>
          </a:p>
        </p:txBody>
      </p:sp>
      <p:sp>
        <p:nvSpPr>
          <p:cNvPr id="39" name="Oval 38"/>
          <p:cNvSpPr/>
          <p:nvPr/>
        </p:nvSpPr>
        <p:spPr>
          <a:xfrm>
            <a:off x="8778240" y="5120640"/>
            <a:ext cx="310896" cy="310896"/>
          </a:xfrm>
          <a:prstGeom prst="ellipse">
            <a:avLst/>
          </a:prstGeom>
          <a:solidFill>
            <a:srgbClr val="F4A261"/>
          </a:solidFill>
          <a:ln w="19050">
            <a:solidFill>
              <a:srgbClr val="FFFFFF"/>
            </a:solidFill>
          </a:ln>
        </p:spPr>
        <p:txBody>
          <a:bodyPr rtlCol="0" anchor="ctr"/>
          <a:lstStyle/>
          <a:p>
            <a:pPr algn="ctr"/>
            <a:endParaRPr/>
          </a:p>
        </p:txBody>
      </p:sp>
      <p:sp>
        <p:nvSpPr>
          <p:cNvPr id="40" name="TextBox 39"/>
          <p:cNvSpPr txBox="1"/>
          <p:nvPr/>
        </p:nvSpPr>
        <p:spPr>
          <a:xfrm>
            <a:off x="8778240" y="5120640"/>
            <a:ext cx="310896" cy="310896"/>
          </a:xfrm>
          <a:prstGeom prst="rect">
            <a:avLst/>
          </a:prstGeom>
          <a:noFill/>
        </p:spPr>
        <p:txBody>
          <a:bodyPr wrap="square" lIns="0" tIns="0" rIns="0" bIns="0" anchor="ctr">
            <a:spAutoFit/>
          </a:bodyPr>
          <a:lstStyle/>
          <a:p>
            <a:pPr algn="ctr"/>
            <a:r>
              <a:rPr sz="1100" b="1">
                <a:solidFill>
                  <a:srgbClr val="FFFFFF"/>
                </a:solidFill>
                <a:latin typeface="Arial"/>
              </a:rPr>
              <a:t>6</a:t>
            </a:r>
          </a:p>
        </p:txBody>
      </p:sp>
      <p:sp>
        <p:nvSpPr>
          <p:cNvPr id="41" name="TextBox 40"/>
          <p:cNvSpPr txBox="1"/>
          <p:nvPr/>
        </p:nvSpPr>
        <p:spPr>
          <a:xfrm>
            <a:off x="9189720" y="5120640"/>
            <a:ext cx="2423160" cy="566928"/>
          </a:xfrm>
          <a:prstGeom prst="rect">
            <a:avLst/>
          </a:prstGeom>
          <a:noFill/>
        </p:spPr>
        <p:txBody>
          <a:bodyPr wrap="square" lIns="0" tIns="0" rIns="0" bIns="0" anchor="t">
            <a:spAutoFit/>
          </a:bodyPr>
          <a:lstStyle/>
          <a:p>
            <a:pPr algn="l"/>
            <a:r>
              <a:rPr sz="1050" b="0">
                <a:solidFill>
                  <a:srgbClr val="1E3440"/>
                </a:solidFill>
                <a:latin typeface="Arial"/>
              </a:rPr>
              <a:t>kontrola OJ proti whitelistu, Zaevidovat (kroky 15–16)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6FAFC"/>
          </a:solidFill>
          <a:ln w="12700">
            <a:solidFill>
              <a:srgbClr val="F6FAFC">
                <a:alpha val="0"/>
              </a:srgbClr>
            </a:solidFill>
            <a:prstDash val="solid"/>
          </a:ln>
        </p:spPr>
        <p:txBody>
          <a:bodyPr/>
          <a:lstStyle/>
          <a:p>
            <a:endParaRPr lang="cs-CZ"/>
          </a:p>
        </p:txBody>
      </p:sp>
      <p:sp>
        <p:nvSpPr>
          <p:cNvPr id="3" name="Shape 1"/>
          <p:cNvSpPr/>
          <p:nvPr/>
        </p:nvSpPr>
        <p:spPr>
          <a:xfrm>
            <a:off x="0" y="0"/>
            <a:ext cx="12191695" cy="137160"/>
          </a:xfrm>
          <a:prstGeom prst="rect">
            <a:avLst/>
          </a:prstGeom>
          <a:solidFill>
            <a:srgbClr val="11A8B8"/>
          </a:solidFill>
          <a:ln w="12700">
            <a:solidFill>
              <a:srgbClr val="11A8B8">
                <a:alpha val="0"/>
              </a:srgbClr>
            </a:solidFill>
            <a:prstDash val="solid"/>
          </a:ln>
        </p:spPr>
        <p:txBody>
          <a:bodyPr/>
          <a:lstStyle/>
          <a:p>
            <a:endParaRPr lang="cs-CZ"/>
          </a:p>
        </p:txBody>
      </p:sp>
      <p:sp>
        <p:nvSpPr>
          <p:cNvPr id="4" name="Text 2"/>
          <p:cNvSpPr/>
          <p:nvPr/>
        </p:nvSpPr>
        <p:spPr>
          <a:xfrm>
            <a:off x="502920" y="6528816"/>
            <a:ext cx="5943600" cy="146304"/>
          </a:xfrm>
          <a:prstGeom prst="rect">
            <a:avLst/>
          </a:prstGeom>
          <a:noFill/>
          <a:ln/>
        </p:spPr>
        <p:txBody>
          <a:bodyPr wrap="square" lIns="0" tIns="0" rIns="0" bIns="0" rtlCol="0" anchor="ctr"/>
          <a:lstStyle/>
          <a:p>
            <a:pPr marL="0" indent="0">
              <a:buNone/>
            </a:pPr>
            <a:r>
              <a:rPr lang="en-US" sz="800" dirty="0">
                <a:solidFill>
                  <a:srgbClr val="52717C"/>
                </a:solidFill>
                <a:latin typeface="Arial" pitchFamily="34" charset="0"/>
                <a:ea typeface="Arial" pitchFamily="34" charset="-122"/>
                <a:cs typeface="Arial" pitchFamily="34" charset="-120"/>
              </a:rPr>
              <a:t>ÚMOb Ostrava-Jih | Future City Tech 2026</a:t>
            </a:r>
            <a:endParaRPr lang="en-US" sz="800" dirty="0"/>
          </a:p>
        </p:txBody>
      </p:sp>
      <p:sp>
        <p:nvSpPr>
          <p:cNvPr id="5" name="Text 3"/>
          <p:cNvSpPr/>
          <p:nvPr/>
        </p:nvSpPr>
        <p:spPr>
          <a:xfrm>
            <a:off x="11155680" y="6510528"/>
            <a:ext cx="502920" cy="164592"/>
          </a:xfrm>
          <a:prstGeom prst="rect">
            <a:avLst/>
          </a:prstGeom>
          <a:noFill/>
          <a:ln/>
        </p:spPr>
        <p:txBody>
          <a:bodyPr wrap="square" lIns="0" tIns="0" rIns="0" bIns="0" rtlCol="0" anchor="ctr"/>
          <a:lstStyle/>
          <a:p>
            <a:pPr marL="0" indent="0" algn="r">
              <a:buNone/>
            </a:pPr>
            <a:r>
              <a:rPr lang="en-US" sz="800" b="1" dirty="0">
                <a:solidFill>
                  <a:srgbClr val="52717C"/>
                </a:solidFill>
                <a:latin typeface="Arial" pitchFamily="34" charset="0"/>
                <a:ea typeface="Arial" pitchFamily="34" charset="-122"/>
                <a:cs typeface="Arial" pitchFamily="34" charset="-120"/>
              </a:rPr>
              <a:t>15</a:t>
            </a:r>
            <a:endParaRPr lang="en-US" sz="800" dirty="0"/>
          </a:p>
        </p:txBody>
      </p:sp>
      <p:sp>
        <p:nvSpPr>
          <p:cNvPr id="6" name="Text 4"/>
          <p:cNvSpPr/>
          <p:nvPr/>
        </p:nvSpPr>
        <p:spPr>
          <a:xfrm>
            <a:off x="594360" y="393192"/>
            <a:ext cx="8961120" cy="411480"/>
          </a:xfrm>
          <a:prstGeom prst="rect">
            <a:avLst/>
          </a:prstGeom>
          <a:noFill/>
          <a:ln/>
        </p:spPr>
        <p:txBody>
          <a:bodyPr wrap="square" lIns="0" tIns="0" rIns="0" bIns="0" rtlCol="0" anchor="ctr"/>
          <a:lstStyle/>
          <a:p>
            <a:pPr marL="0" indent="0">
              <a:buNone/>
            </a:pPr>
            <a:r>
              <a:rPr lang="en-US" sz="2500" b="1" dirty="0">
                <a:solidFill>
                  <a:srgbClr val="073B52"/>
                </a:solidFill>
                <a:latin typeface="Arial" pitchFamily="34" charset="0"/>
                <a:ea typeface="Arial" pitchFamily="34" charset="-122"/>
                <a:cs typeface="Arial" pitchFamily="34" charset="-120"/>
              </a:rPr>
              <a:t>Příloha C – Výjimky a report podle PDD</a:t>
            </a:r>
            <a:endParaRPr lang="en-US" sz="2500" dirty="0"/>
          </a:p>
        </p:txBody>
      </p:sp>
      <p:sp>
        <p:nvSpPr>
          <p:cNvPr id="7" name="Text 5"/>
          <p:cNvSpPr/>
          <p:nvPr/>
        </p:nvSpPr>
        <p:spPr>
          <a:xfrm>
            <a:off x="612648" y="832104"/>
            <a:ext cx="8595360" cy="256032"/>
          </a:xfrm>
          <a:prstGeom prst="rect">
            <a:avLst/>
          </a:prstGeom>
          <a:noFill/>
          <a:ln/>
        </p:spPr>
        <p:txBody>
          <a:bodyPr wrap="square" lIns="0" tIns="0" rIns="0" bIns="0" rtlCol="0" anchor="ctr"/>
          <a:lstStyle/>
          <a:p>
            <a:pPr marL="0" indent="0">
              <a:buNone/>
            </a:pPr>
            <a:r>
              <a:rPr lang="en-US" sz="1100" dirty="0">
                <a:solidFill>
                  <a:srgbClr val="52717C"/>
                </a:solidFill>
                <a:latin typeface="Arial" pitchFamily="34" charset="0"/>
                <a:ea typeface="Arial" pitchFamily="34" charset="-122"/>
                <a:cs typeface="Arial" pitchFamily="34" charset="-120"/>
              </a:rPr>
              <a:t>Každá výjimka má v reportu vlastní hlášku a jasný další krok pro člověka.</a:t>
            </a:r>
            <a:endParaRPr lang="en-US" sz="1100" dirty="0"/>
          </a:p>
        </p:txBody>
      </p:sp>
      <p:sp>
        <p:nvSpPr>
          <p:cNvPr id="8" name="Rectangle 7"/>
          <p:cNvSpPr/>
          <p:nvPr/>
        </p:nvSpPr>
        <p:spPr>
          <a:xfrm>
            <a:off x="640080" y="1371600"/>
            <a:ext cx="8092440" cy="411480"/>
          </a:xfrm>
          <a:prstGeom prst="rect">
            <a:avLst/>
          </a:prstGeom>
          <a:solidFill>
            <a:srgbClr val="073B52"/>
          </a:solidFill>
          <a:ln>
            <a:noFill/>
          </a:ln>
        </p:spPr>
        <p:txBody>
          <a:bodyPr rtlCol="0" anchor="ctr"/>
          <a:lstStyle/>
          <a:p>
            <a:pPr algn="ctr"/>
            <a:endParaRPr/>
          </a:p>
        </p:txBody>
      </p:sp>
      <p:sp>
        <p:nvSpPr>
          <p:cNvPr id="9" name="TextBox 8"/>
          <p:cNvSpPr txBox="1"/>
          <p:nvPr/>
        </p:nvSpPr>
        <p:spPr>
          <a:xfrm>
            <a:off x="749808" y="1371600"/>
            <a:ext cx="2798063" cy="411480"/>
          </a:xfrm>
          <a:prstGeom prst="rect">
            <a:avLst/>
          </a:prstGeom>
          <a:noFill/>
        </p:spPr>
        <p:txBody>
          <a:bodyPr wrap="square" lIns="0" tIns="0" rIns="0" bIns="0" anchor="ctr">
            <a:spAutoFit/>
          </a:bodyPr>
          <a:lstStyle/>
          <a:p>
            <a:pPr algn="l"/>
            <a:r>
              <a:rPr sz="1100" b="1">
                <a:solidFill>
                  <a:srgbClr val="FFFFFF"/>
                </a:solidFill>
                <a:latin typeface="Arial"/>
              </a:rPr>
              <a:t>Hláška v reportu (sloupec POZNÁMKA)</a:t>
            </a:r>
          </a:p>
        </p:txBody>
      </p:sp>
      <p:sp>
        <p:nvSpPr>
          <p:cNvPr id="10" name="TextBox 9"/>
          <p:cNvSpPr txBox="1"/>
          <p:nvPr/>
        </p:nvSpPr>
        <p:spPr>
          <a:xfrm>
            <a:off x="3767328" y="1371600"/>
            <a:ext cx="2706624" cy="411480"/>
          </a:xfrm>
          <a:prstGeom prst="rect">
            <a:avLst/>
          </a:prstGeom>
          <a:noFill/>
        </p:spPr>
        <p:txBody>
          <a:bodyPr wrap="square" lIns="0" tIns="0" rIns="0" bIns="0" anchor="ctr">
            <a:spAutoFit/>
          </a:bodyPr>
          <a:lstStyle/>
          <a:p>
            <a:pPr algn="l"/>
            <a:r>
              <a:rPr sz="1100" b="1">
                <a:solidFill>
                  <a:srgbClr val="FFFFFF"/>
                </a:solidFill>
                <a:latin typeface="Arial"/>
              </a:rPr>
              <a:t>Situace</a:t>
            </a:r>
          </a:p>
        </p:txBody>
      </p:sp>
      <p:sp>
        <p:nvSpPr>
          <p:cNvPr id="11" name="TextBox 10"/>
          <p:cNvSpPr txBox="1"/>
          <p:nvPr/>
        </p:nvSpPr>
        <p:spPr>
          <a:xfrm>
            <a:off x="6693408" y="1371600"/>
            <a:ext cx="1929384" cy="411480"/>
          </a:xfrm>
          <a:prstGeom prst="rect">
            <a:avLst/>
          </a:prstGeom>
          <a:noFill/>
        </p:spPr>
        <p:txBody>
          <a:bodyPr wrap="square" lIns="0" tIns="0" rIns="0" bIns="0" anchor="ctr">
            <a:spAutoFit/>
          </a:bodyPr>
          <a:lstStyle/>
          <a:p>
            <a:pPr algn="l"/>
            <a:r>
              <a:rPr sz="1100" b="1">
                <a:solidFill>
                  <a:srgbClr val="FFFFFF"/>
                </a:solidFill>
                <a:latin typeface="Arial"/>
              </a:rPr>
              <a:t>Co robot udělá</a:t>
            </a:r>
          </a:p>
        </p:txBody>
      </p:sp>
      <p:sp>
        <p:nvSpPr>
          <p:cNvPr id="12" name="Rectangle 11"/>
          <p:cNvSpPr/>
          <p:nvPr/>
        </p:nvSpPr>
        <p:spPr>
          <a:xfrm>
            <a:off x="640080" y="1783080"/>
            <a:ext cx="8092440" cy="777240"/>
          </a:xfrm>
          <a:prstGeom prst="rect">
            <a:avLst/>
          </a:prstGeom>
          <a:solidFill>
            <a:srgbClr val="FFFFFF"/>
          </a:solidFill>
          <a:ln w="12700">
            <a:solidFill>
              <a:srgbClr val="D7E7EC"/>
            </a:solidFill>
          </a:ln>
        </p:spPr>
        <p:txBody>
          <a:bodyPr rtlCol="0" anchor="ctr"/>
          <a:lstStyle/>
          <a:p>
            <a:pPr algn="ctr"/>
            <a:endParaRPr/>
          </a:p>
        </p:txBody>
      </p:sp>
      <p:sp>
        <p:nvSpPr>
          <p:cNvPr id="13" name="TextBox 12"/>
          <p:cNvSpPr txBox="1"/>
          <p:nvPr/>
        </p:nvSpPr>
        <p:spPr>
          <a:xfrm>
            <a:off x="749808" y="1783080"/>
            <a:ext cx="2798063" cy="777240"/>
          </a:xfrm>
          <a:prstGeom prst="rect">
            <a:avLst/>
          </a:prstGeom>
          <a:noFill/>
        </p:spPr>
        <p:txBody>
          <a:bodyPr wrap="square" lIns="0" tIns="0" rIns="0" bIns="0" anchor="ctr">
            <a:spAutoFit/>
          </a:bodyPr>
          <a:lstStyle/>
          <a:p>
            <a:pPr algn="l"/>
            <a:r>
              <a:rPr sz="1150" b="1">
                <a:solidFill>
                  <a:srgbClr val="073B52"/>
                </a:solidFill>
                <a:latin typeface="Arial"/>
              </a:rPr>
              <a:t>Nalezeny duplicity pro dané ČJ a SUBJEKT</a:t>
            </a:r>
          </a:p>
        </p:txBody>
      </p:sp>
      <p:sp>
        <p:nvSpPr>
          <p:cNvPr id="14" name="TextBox 13"/>
          <p:cNvSpPr txBox="1"/>
          <p:nvPr/>
        </p:nvSpPr>
        <p:spPr>
          <a:xfrm>
            <a:off x="3767328" y="1783080"/>
            <a:ext cx="2706624" cy="777240"/>
          </a:xfrm>
          <a:prstGeom prst="rect">
            <a:avLst/>
          </a:prstGeom>
          <a:noFill/>
        </p:spPr>
        <p:txBody>
          <a:bodyPr wrap="square" lIns="0" tIns="0" rIns="0" bIns="0" anchor="ctr">
            <a:spAutoFit/>
          </a:bodyPr>
          <a:lstStyle/>
          <a:p>
            <a:pPr algn="l"/>
            <a:r>
              <a:rPr sz="1100" b="0">
                <a:solidFill>
                  <a:srgbClr val="1E3440"/>
                </a:solidFill>
                <a:latin typeface="Arial"/>
              </a:rPr>
              <a:t>stejný spis odeslán víckrát na stejného adresáta (např. překlik)</a:t>
            </a:r>
          </a:p>
        </p:txBody>
      </p:sp>
      <p:sp>
        <p:nvSpPr>
          <p:cNvPr id="15" name="TextBox 14"/>
          <p:cNvSpPr txBox="1"/>
          <p:nvPr/>
        </p:nvSpPr>
        <p:spPr>
          <a:xfrm>
            <a:off x="6693408" y="1783080"/>
            <a:ext cx="1929384" cy="777240"/>
          </a:xfrm>
          <a:prstGeom prst="rect">
            <a:avLst/>
          </a:prstGeom>
          <a:noFill/>
        </p:spPr>
        <p:txBody>
          <a:bodyPr wrap="square" lIns="0" tIns="0" rIns="0" bIns="0" anchor="ctr">
            <a:spAutoFit/>
          </a:bodyPr>
          <a:lstStyle/>
          <a:p>
            <a:pPr algn="l"/>
            <a:r>
              <a:rPr sz="1100" b="0">
                <a:solidFill>
                  <a:srgbClr val="1E3440"/>
                </a:solidFill>
                <a:latin typeface="Arial"/>
              </a:rPr>
              <a:t>první položku zaeviduje, ostatní nechá k ruční kontrole</a:t>
            </a:r>
          </a:p>
        </p:txBody>
      </p:sp>
      <p:sp>
        <p:nvSpPr>
          <p:cNvPr id="16" name="Rectangle 15"/>
          <p:cNvSpPr/>
          <p:nvPr/>
        </p:nvSpPr>
        <p:spPr>
          <a:xfrm>
            <a:off x="640080" y="2560320"/>
            <a:ext cx="8092440" cy="777240"/>
          </a:xfrm>
          <a:prstGeom prst="rect">
            <a:avLst/>
          </a:prstGeom>
          <a:solidFill>
            <a:srgbClr val="F6FAFC"/>
          </a:solidFill>
          <a:ln w="12700">
            <a:solidFill>
              <a:srgbClr val="D7E7EC"/>
            </a:solidFill>
          </a:ln>
        </p:spPr>
        <p:txBody>
          <a:bodyPr rtlCol="0" anchor="ctr"/>
          <a:lstStyle/>
          <a:p>
            <a:pPr algn="ctr"/>
            <a:endParaRPr/>
          </a:p>
        </p:txBody>
      </p:sp>
      <p:sp>
        <p:nvSpPr>
          <p:cNvPr id="17" name="TextBox 16"/>
          <p:cNvSpPr txBox="1"/>
          <p:nvPr/>
        </p:nvSpPr>
        <p:spPr>
          <a:xfrm>
            <a:off x="749808" y="2560320"/>
            <a:ext cx="2798063" cy="777240"/>
          </a:xfrm>
          <a:prstGeom prst="rect">
            <a:avLst/>
          </a:prstGeom>
          <a:noFill/>
        </p:spPr>
        <p:txBody>
          <a:bodyPr wrap="square" lIns="0" tIns="0" rIns="0" bIns="0" anchor="ctr">
            <a:spAutoFit/>
          </a:bodyPr>
          <a:lstStyle/>
          <a:p>
            <a:pPr algn="l"/>
            <a:r>
              <a:rPr sz="1150" b="1">
                <a:solidFill>
                  <a:srgbClr val="073B52"/>
                </a:solidFill>
                <a:latin typeface="Arial"/>
              </a:rPr>
              <a:t>Filtr podatelny vrátil víc než jeden řádek</a:t>
            </a:r>
          </a:p>
        </p:txBody>
      </p:sp>
      <p:sp>
        <p:nvSpPr>
          <p:cNvPr id="18" name="TextBox 17"/>
          <p:cNvSpPr txBox="1"/>
          <p:nvPr/>
        </p:nvSpPr>
        <p:spPr>
          <a:xfrm>
            <a:off x="3767328" y="2560320"/>
            <a:ext cx="2706624" cy="777240"/>
          </a:xfrm>
          <a:prstGeom prst="rect">
            <a:avLst/>
          </a:prstGeom>
          <a:noFill/>
        </p:spPr>
        <p:txBody>
          <a:bodyPr wrap="square" lIns="0" tIns="0" rIns="0" bIns="0" anchor="ctr">
            <a:spAutoFit/>
          </a:bodyPr>
          <a:lstStyle/>
          <a:p>
            <a:pPr algn="l"/>
            <a:r>
              <a:rPr sz="1100" b="0">
                <a:solidFill>
                  <a:srgbClr val="1E3440"/>
                </a:solidFill>
                <a:latin typeface="Arial"/>
              </a:rPr>
              <a:t>dřívější vypravení stejné položky ještě čeká v podatelně</a:t>
            </a:r>
          </a:p>
        </p:txBody>
      </p:sp>
      <p:sp>
        <p:nvSpPr>
          <p:cNvPr id="19" name="TextBox 18"/>
          <p:cNvSpPr txBox="1"/>
          <p:nvPr/>
        </p:nvSpPr>
        <p:spPr>
          <a:xfrm>
            <a:off x="6693408" y="2560320"/>
            <a:ext cx="1929384" cy="777240"/>
          </a:xfrm>
          <a:prstGeom prst="rect">
            <a:avLst/>
          </a:prstGeom>
          <a:noFill/>
        </p:spPr>
        <p:txBody>
          <a:bodyPr wrap="square" lIns="0" tIns="0" rIns="0" bIns="0" anchor="ctr">
            <a:spAutoFit/>
          </a:bodyPr>
          <a:lstStyle/>
          <a:p>
            <a:pPr algn="l"/>
            <a:r>
              <a:rPr sz="1100" b="0">
                <a:solidFill>
                  <a:srgbClr val="1E3440"/>
                </a:solidFill>
                <a:latin typeface="Arial"/>
              </a:rPr>
              <a:t>první položku zaeviduje, ostatní nechá k ruční kontrole</a:t>
            </a:r>
          </a:p>
        </p:txBody>
      </p:sp>
      <p:sp>
        <p:nvSpPr>
          <p:cNvPr id="20" name="Rectangle 19"/>
          <p:cNvSpPr/>
          <p:nvPr/>
        </p:nvSpPr>
        <p:spPr>
          <a:xfrm>
            <a:off x="640080" y="3337560"/>
            <a:ext cx="8092440" cy="777240"/>
          </a:xfrm>
          <a:prstGeom prst="rect">
            <a:avLst/>
          </a:prstGeom>
          <a:solidFill>
            <a:srgbClr val="FFFFFF"/>
          </a:solidFill>
          <a:ln w="12700">
            <a:solidFill>
              <a:srgbClr val="D7E7EC"/>
            </a:solidFill>
          </a:ln>
        </p:spPr>
        <p:txBody>
          <a:bodyPr rtlCol="0" anchor="ctr"/>
          <a:lstStyle/>
          <a:p>
            <a:pPr algn="ctr"/>
            <a:endParaRPr/>
          </a:p>
        </p:txBody>
      </p:sp>
      <p:sp>
        <p:nvSpPr>
          <p:cNvPr id="21" name="TextBox 20"/>
          <p:cNvSpPr txBox="1"/>
          <p:nvPr/>
        </p:nvSpPr>
        <p:spPr>
          <a:xfrm>
            <a:off x="749808" y="3337560"/>
            <a:ext cx="2798063" cy="777240"/>
          </a:xfrm>
          <a:prstGeom prst="rect">
            <a:avLst/>
          </a:prstGeom>
          <a:noFill/>
        </p:spPr>
        <p:txBody>
          <a:bodyPr wrap="square" lIns="0" tIns="0" rIns="0" bIns="0" anchor="ctr">
            <a:spAutoFit/>
          </a:bodyPr>
          <a:lstStyle/>
          <a:p>
            <a:pPr algn="l"/>
            <a:r>
              <a:rPr sz="1150" b="1">
                <a:solidFill>
                  <a:srgbClr val="073B52"/>
                </a:solidFill>
                <a:latin typeface="Arial"/>
              </a:rPr>
              <a:t>Chybí OJ adresáta</a:t>
            </a:r>
          </a:p>
        </p:txBody>
      </p:sp>
      <p:sp>
        <p:nvSpPr>
          <p:cNvPr id="22" name="TextBox 21"/>
          <p:cNvSpPr txBox="1"/>
          <p:nvPr/>
        </p:nvSpPr>
        <p:spPr>
          <a:xfrm>
            <a:off x="3767328" y="3337560"/>
            <a:ext cx="2706624" cy="777240"/>
          </a:xfrm>
          <a:prstGeom prst="rect">
            <a:avLst/>
          </a:prstGeom>
          <a:noFill/>
        </p:spPr>
        <p:txBody>
          <a:bodyPr wrap="square" lIns="0" tIns="0" rIns="0" bIns="0" anchor="ctr">
            <a:spAutoFit/>
          </a:bodyPr>
          <a:lstStyle/>
          <a:p>
            <a:pPr algn="l"/>
            <a:r>
              <a:rPr sz="1100" b="0">
                <a:solidFill>
                  <a:srgbClr val="1E3440"/>
                </a:solidFill>
                <a:latin typeface="Arial"/>
              </a:rPr>
              <a:t>organizační jednotka není vyplněná</a:t>
            </a:r>
          </a:p>
        </p:txBody>
      </p:sp>
      <p:sp>
        <p:nvSpPr>
          <p:cNvPr id="23" name="TextBox 22"/>
          <p:cNvSpPr txBox="1"/>
          <p:nvPr/>
        </p:nvSpPr>
        <p:spPr>
          <a:xfrm>
            <a:off x="6693408" y="3337560"/>
            <a:ext cx="1929384" cy="777240"/>
          </a:xfrm>
          <a:prstGeom prst="rect">
            <a:avLst/>
          </a:prstGeom>
          <a:noFill/>
        </p:spPr>
        <p:txBody>
          <a:bodyPr wrap="square" lIns="0" tIns="0" rIns="0" bIns="0" anchor="ctr">
            <a:spAutoFit/>
          </a:bodyPr>
          <a:lstStyle/>
          <a:p>
            <a:pPr algn="l"/>
            <a:r>
              <a:rPr sz="1100" b="0">
                <a:solidFill>
                  <a:srgbClr val="1E3440"/>
                </a:solidFill>
                <a:latin typeface="Arial"/>
              </a:rPr>
              <a:t>nezaeviduje, položka zůstane v podatelně</a:t>
            </a:r>
          </a:p>
        </p:txBody>
      </p:sp>
      <p:sp>
        <p:nvSpPr>
          <p:cNvPr id="24" name="Rectangle 23"/>
          <p:cNvSpPr/>
          <p:nvPr/>
        </p:nvSpPr>
        <p:spPr>
          <a:xfrm>
            <a:off x="640080" y="4114800"/>
            <a:ext cx="8092440" cy="777240"/>
          </a:xfrm>
          <a:prstGeom prst="rect">
            <a:avLst/>
          </a:prstGeom>
          <a:solidFill>
            <a:srgbClr val="F6FAFC"/>
          </a:solidFill>
          <a:ln w="12700">
            <a:solidFill>
              <a:srgbClr val="D7E7EC"/>
            </a:solidFill>
          </a:ln>
        </p:spPr>
        <p:txBody>
          <a:bodyPr rtlCol="0" anchor="ctr"/>
          <a:lstStyle/>
          <a:p>
            <a:pPr algn="ctr"/>
            <a:endParaRPr/>
          </a:p>
        </p:txBody>
      </p:sp>
      <p:sp>
        <p:nvSpPr>
          <p:cNvPr id="25" name="TextBox 24"/>
          <p:cNvSpPr txBox="1"/>
          <p:nvPr/>
        </p:nvSpPr>
        <p:spPr>
          <a:xfrm>
            <a:off x="749808" y="4114800"/>
            <a:ext cx="2798063" cy="777240"/>
          </a:xfrm>
          <a:prstGeom prst="rect">
            <a:avLst/>
          </a:prstGeom>
          <a:noFill/>
        </p:spPr>
        <p:txBody>
          <a:bodyPr wrap="square" lIns="0" tIns="0" rIns="0" bIns="0" anchor="ctr">
            <a:spAutoFit/>
          </a:bodyPr>
          <a:lstStyle/>
          <a:p>
            <a:pPr algn="l"/>
            <a:r>
              <a:rPr sz="1150" b="1">
                <a:solidFill>
                  <a:srgbClr val="073B52"/>
                </a:solidFill>
                <a:latin typeface="Arial"/>
              </a:rPr>
              <a:t>OJ nevyhovuje seznamu povolených OJ</a:t>
            </a:r>
          </a:p>
        </p:txBody>
      </p:sp>
      <p:sp>
        <p:nvSpPr>
          <p:cNvPr id="26" name="TextBox 25"/>
          <p:cNvSpPr txBox="1"/>
          <p:nvPr/>
        </p:nvSpPr>
        <p:spPr>
          <a:xfrm>
            <a:off x="3767328" y="4114800"/>
            <a:ext cx="2706624" cy="777240"/>
          </a:xfrm>
          <a:prstGeom prst="rect">
            <a:avLst/>
          </a:prstGeom>
          <a:noFill/>
        </p:spPr>
        <p:txBody>
          <a:bodyPr wrap="square" lIns="0" tIns="0" rIns="0" bIns="0" anchor="ctr">
            <a:spAutoFit/>
          </a:bodyPr>
          <a:lstStyle/>
          <a:p>
            <a:pPr algn="l"/>
            <a:r>
              <a:rPr sz="1100" b="0">
                <a:solidFill>
                  <a:srgbClr val="1E3440"/>
                </a:solidFill>
                <a:latin typeface="Arial"/>
              </a:rPr>
              <a:t>OJ není ve whitelistu v config.xlsx</a:t>
            </a:r>
          </a:p>
        </p:txBody>
      </p:sp>
      <p:sp>
        <p:nvSpPr>
          <p:cNvPr id="27" name="TextBox 26"/>
          <p:cNvSpPr txBox="1"/>
          <p:nvPr/>
        </p:nvSpPr>
        <p:spPr>
          <a:xfrm>
            <a:off x="6693408" y="4114800"/>
            <a:ext cx="1929384" cy="777240"/>
          </a:xfrm>
          <a:prstGeom prst="rect">
            <a:avLst/>
          </a:prstGeom>
          <a:noFill/>
        </p:spPr>
        <p:txBody>
          <a:bodyPr wrap="square" lIns="0" tIns="0" rIns="0" bIns="0" anchor="ctr">
            <a:spAutoFit/>
          </a:bodyPr>
          <a:lstStyle/>
          <a:p>
            <a:pPr algn="l"/>
            <a:r>
              <a:rPr sz="1100" b="0">
                <a:solidFill>
                  <a:srgbClr val="1E3440"/>
                </a:solidFill>
                <a:latin typeface="Arial"/>
              </a:rPr>
              <a:t>nezaeviduje, položka zůstane v podatelně</a:t>
            </a:r>
          </a:p>
        </p:txBody>
      </p:sp>
      <p:sp>
        <p:nvSpPr>
          <p:cNvPr id="28" name="TextBox 27"/>
          <p:cNvSpPr txBox="1"/>
          <p:nvPr/>
        </p:nvSpPr>
        <p:spPr>
          <a:xfrm>
            <a:off x="9006840" y="1371600"/>
            <a:ext cx="2560320" cy="320040"/>
          </a:xfrm>
          <a:prstGeom prst="rect">
            <a:avLst/>
          </a:prstGeom>
          <a:noFill/>
        </p:spPr>
        <p:txBody>
          <a:bodyPr wrap="square" lIns="0" tIns="0" rIns="0" bIns="0" anchor="t">
            <a:spAutoFit/>
          </a:bodyPr>
          <a:lstStyle/>
          <a:p>
            <a:pPr algn="l"/>
            <a:r>
              <a:rPr sz="1300" b="1">
                <a:solidFill>
                  <a:srgbClr val="073B52"/>
                </a:solidFill>
                <a:latin typeface="Arial"/>
              </a:rPr>
              <a:t>Stav ve sloupci STAV</a:t>
            </a:r>
          </a:p>
        </p:txBody>
      </p:sp>
      <p:sp>
        <p:nvSpPr>
          <p:cNvPr id="29" name="Rounded Rectangle 28"/>
          <p:cNvSpPr/>
          <p:nvPr/>
        </p:nvSpPr>
        <p:spPr>
          <a:xfrm>
            <a:off x="9006840" y="1783080"/>
            <a:ext cx="2560320" cy="713232"/>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30" name="Rounded Rectangle 29"/>
          <p:cNvSpPr/>
          <p:nvPr/>
        </p:nvSpPr>
        <p:spPr>
          <a:xfrm>
            <a:off x="9144000" y="1911095"/>
            <a:ext cx="1005840" cy="292608"/>
          </a:xfrm>
          <a:prstGeom prst="roundRect">
            <a:avLst>
              <a:gd name="adj" fmla="val 8000"/>
            </a:avLst>
          </a:prstGeom>
          <a:solidFill>
            <a:srgbClr val="73BF44"/>
          </a:solidFill>
          <a:ln>
            <a:noFill/>
          </a:ln>
        </p:spPr>
        <p:txBody>
          <a:bodyPr rtlCol="0" anchor="ctr"/>
          <a:lstStyle/>
          <a:p>
            <a:pPr algn="ctr"/>
            <a:endParaRPr/>
          </a:p>
        </p:txBody>
      </p:sp>
      <p:sp>
        <p:nvSpPr>
          <p:cNvPr id="31" name="TextBox 30"/>
          <p:cNvSpPr txBox="1"/>
          <p:nvPr/>
        </p:nvSpPr>
        <p:spPr>
          <a:xfrm>
            <a:off x="9144000" y="1911095"/>
            <a:ext cx="1005840" cy="292608"/>
          </a:xfrm>
          <a:prstGeom prst="rect">
            <a:avLst/>
          </a:prstGeom>
          <a:noFill/>
        </p:spPr>
        <p:txBody>
          <a:bodyPr wrap="square" lIns="0" tIns="0" rIns="0" bIns="0" anchor="ctr">
            <a:spAutoFit/>
          </a:bodyPr>
          <a:lstStyle/>
          <a:p>
            <a:pPr algn="ctr"/>
            <a:r>
              <a:rPr sz="1000" b="1">
                <a:solidFill>
                  <a:srgbClr val="FFFFFF"/>
                </a:solidFill>
                <a:latin typeface="Arial"/>
              </a:rPr>
              <a:t>HOTOVO</a:t>
            </a:r>
          </a:p>
        </p:txBody>
      </p:sp>
      <p:sp>
        <p:nvSpPr>
          <p:cNvPr id="32" name="TextBox 31"/>
          <p:cNvSpPr txBox="1"/>
          <p:nvPr/>
        </p:nvSpPr>
        <p:spPr>
          <a:xfrm>
            <a:off x="9144000" y="2221991"/>
            <a:ext cx="2331720" cy="256032"/>
          </a:xfrm>
          <a:prstGeom prst="rect">
            <a:avLst/>
          </a:prstGeom>
          <a:noFill/>
        </p:spPr>
        <p:txBody>
          <a:bodyPr wrap="square" lIns="0" tIns="0" rIns="0" bIns="0" anchor="t">
            <a:spAutoFit/>
          </a:bodyPr>
          <a:lstStyle/>
          <a:p>
            <a:pPr algn="l"/>
            <a:r>
              <a:rPr sz="950" b="0">
                <a:solidFill>
                  <a:srgbClr val="1E3440"/>
                </a:solidFill>
                <a:latin typeface="Arial"/>
              </a:rPr>
              <a:t>dílčí úkol úspěšně dokončen</a:t>
            </a:r>
          </a:p>
        </p:txBody>
      </p:sp>
      <p:sp>
        <p:nvSpPr>
          <p:cNvPr id="33" name="Rounded Rectangle 32"/>
          <p:cNvSpPr/>
          <p:nvPr/>
        </p:nvSpPr>
        <p:spPr>
          <a:xfrm>
            <a:off x="9006840" y="2587752"/>
            <a:ext cx="2560320" cy="713232"/>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34" name="Rounded Rectangle 33"/>
          <p:cNvSpPr/>
          <p:nvPr/>
        </p:nvSpPr>
        <p:spPr>
          <a:xfrm>
            <a:off x="9144000" y="2715768"/>
            <a:ext cx="1005840" cy="292608"/>
          </a:xfrm>
          <a:prstGeom prst="roundRect">
            <a:avLst>
              <a:gd name="adj" fmla="val 8000"/>
            </a:avLst>
          </a:prstGeom>
          <a:solidFill>
            <a:srgbClr val="F4A261"/>
          </a:solidFill>
          <a:ln>
            <a:noFill/>
          </a:ln>
        </p:spPr>
        <p:txBody>
          <a:bodyPr rtlCol="0" anchor="ctr"/>
          <a:lstStyle/>
          <a:p>
            <a:pPr algn="ctr"/>
            <a:endParaRPr/>
          </a:p>
        </p:txBody>
      </p:sp>
      <p:sp>
        <p:nvSpPr>
          <p:cNvPr id="35" name="TextBox 34"/>
          <p:cNvSpPr txBox="1"/>
          <p:nvPr/>
        </p:nvSpPr>
        <p:spPr>
          <a:xfrm>
            <a:off x="9144000" y="2715768"/>
            <a:ext cx="1005840" cy="292608"/>
          </a:xfrm>
          <a:prstGeom prst="rect">
            <a:avLst/>
          </a:prstGeom>
          <a:noFill/>
        </p:spPr>
        <p:txBody>
          <a:bodyPr wrap="square" lIns="0" tIns="0" rIns="0" bIns="0" anchor="ctr">
            <a:spAutoFit/>
          </a:bodyPr>
          <a:lstStyle/>
          <a:p>
            <a:pPr algn="ctr"/>
            <a:r>
              <a:rPr sz="1000" b="1">
                <a:solidFill>
                  <a:srgbClr val="FFFFFF"/>
                </a:solidFill>
                <a:latin typeface="Arial"/>
              </a:rPr>
              <a:t>VÝJIMKA</a:t>
            </a:r>
          </a:p>
        </p:txBody>
      </p:sp>
      <p:sp>
        <p:nvSpPr>
          <p:cNvPr id="36" name="TextBox 35"/>
          <p:cNvSpPr txBox="1"/>
          <p:nvPr/>
        </p:nvSpPr>
        <p:spPr>
          <a:xfrm>
            <a:off x="9144000" y="3026664"/>
            <a:ext cx="2331720" cy="256032"/>
          </a:xfrm>
          <a:prstGeom prst="rect">
            <a:avLst/>
          </a:prstGeom>
          <a:noFill/>
        </p:spPr>
        <p:txBody>
          <a:bodyPr wrap="square" lIns="0" tIns="0" rIns="0" bIns="0" anchor="t">
            <a:spAutoFit/>
          </a:bodyPr>
          <a:lstStyle/>
          <a:p>
            <a:pPr algn="l"/>
            <a:r>
              <a:rPr sz="950" b="0">
                <a:solidFill>
                  <a:srgbClr val="1E3440"/>
                </a:solidFill>
                <a:latin typeface="Arial"/>
              </a:rPr>
              <a:t>chybějící nebo nepovolená OJ</a:t>
            </a:r>
          </a:p>
        </p:txBody>
      </p:sp>
      <p:sp>
        <p:nvSpPr>
          <p:cNvPr id="37" name="Rounded Rectangle 36"/>
          <p:cNvSpPr/>
          <p:nvPr/>
        </p:nvSpPr>
        <p:spPr>
          <a:xfrm>
            <a:off x="9006840" y="3392424"/>
            <a:ext cx="2560320" cy="713232"/>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38" name="Rounded Rectangle 37"/>
          <p:cNvSpPr/>
          <p:nvPr/>
        </p:nvSpPr>
        <p:spPr>
          <a:xfrm>
            <a:off x="9144000" y="3520440"/>
            <a:ext cx="1005840" cy="292608"/>
          </a:xfrm>
          <a:prstGeom prst="roundRect">
            <a:avLst>
              <a:gd name="adj" fmla="val 8000"/>
            </a:avLst>
          </a:prstGeom>
          <a:solidFill>
            <a:srgbClr val="23B5E8"/>
          </a:solidFill>
          <a:ln>
            <a:noFill/>
          </a:ln>
        </p:spPr>
        <p:txBody>
          <a:bodyPr rtlCol="0" anchor="ctr"/>
          <a:lstStyle/>
          <a:p>
            <a:pPr algn="ctr"/>
            <a:endParaRPr/>
          </a:p>
        </p:txBody>
      </p:sp>
      <p:sp>
        <p:nvSpPr>
          <p:cNvPr id="39" name="TextBox 38"/>
          <p:cNvSpPr txBox="1"/>
          <p:nvPr/>
        </p:nvSpPr>
        <p:spPr>
          <a:xfrm>
            <a:off x="9144000" y="3520440"/>
            <a:ext cx="1005840" cy="292608"/>
          </a:xfrm>
          <a:prstGeom prst="rect">
            <a:avLst/>
          </a:prstGeom>
          <a:noFill/>
        </p:spPr>
        <p:txBody>
          <a:bodyPr wrap="square" lIns="0" tIns="0" rIns="0" bIns="0" anchor="ctr">
            <a:spAutoFit/>
          </a:bodyPr>
          <a:lstStyle/>
          <a:p>
            <a:pPr algn="ctr"/>
            <a:r>
              <a:rPr sz="1000" b="1">
                <a:solidFill>
                  <a:srgbClr val="FFFFFF"/>
                </a:solidFill>
                <a:latin typeface="Arial"/>
              </a:rPr>
              <a:t>PRACUJI</a:t>
            </a:r>
          </a:p>
        </p:txBody>
      </p:sp>
      <p:sp>
        <p:nvSpPr>
          <p:cNvPr id="40" name="TextBox 39"/>
          <p:cNvSpPr txBox="1"/>
          <p:nvPr/>
        </p:nvSpPr>
        <p:spPr>
          <a:xfrm>
            <a:off x="9144000" y="3831335"/>
            <a:ext cx="2331720" cy="256032"/>
          </a:xfrm>
          <a:prstGeom prst="rect">
            <a:avLst/>
          </a:prstGeom>
          <a:noFill/>
        </p:spPr>
        <p:txBody>
          <a:bodyPr wrap="square" lIns="0" tIns="0" rIns="0" bIns="0" anchor="t">
            <a:spAutoFit/>
          </a:bodyPr>
          <a:lstStyle/>
          <a:p>
            <a:pPr algn="l"/>
            <a:r>
              <a:rPr sz="950" b="0">
                <a:solidFill>
                  <a:srgbClr val="1E3440"/>
                </a:solidFill>
                <a:latin typeface="Arial"/>
              </a:rPr>
              <a:t>robot začal dílčí úkol</a:t>
            </a:r>
          </a:p>
        </p:txBody>
      </p:sp>
      <p:sp>
        <p:nvSpPr>
          <p:cNvPr id="41" name="Rounded Rectangle 40"/>
          <p:cNvSpPr/>
          <p:nvPr/>
        </p:nvSpPr>
        <p:spPr>
          <a:xfrm>
            <a:off x="9006840" y="4197096"/>
            <a:ext cx="2560320" cy="713232"/>
          </a:xfrm>
          <a:prstGeom prst="roundRect">
            <a:avLst>
              <a:gd name="adj" fmla="val 8000"/>
            </a:avLst>
          </a:prstGeom>
          <a:solidFill>
            <a:srgbClr val="FFFFFF"/>
          </a:solidFill>
          <a:ln w="12700">
            <a:solidFill>
              <a:srgbClr val="D7E7EC"/>
            </a:solidFill>
          </a:ln>
        </p:spPr>
        <p:txBody>
          <a:bodyPr rtlCol="0" anchor="ctr"/>
          <a:lstStyle/>
          <a:p>
            <a:pPr algn="ctr"/>
            <a:endParaRPr/>
          </a:p>
        </p:txBody>
      </p:sp>
      <p:sp>
        <p:nvSpPr>
          <p:cNvPr id="42" name="Rounded Rectangle 41"/>
          <p:cNvSpPr/>
          <p:nvPr/>
        </p:nvSpPr>
        <p:spPr>
          <a:xfrm>
            <a:off x="9144000" y="4325112"/>
            <a:ext cx="1005840" cy="292608"/>
          </a:xfrm>
          <a:prstGeom prst="roundRect">
            <a:avLst>
              <a:gd name="adj" fmla="val 8000"/>
            </a:avLst>
          </a:prstGeom>
          <a:solidFill>
            <a:srgbClr val="11A8B8"/>
          </a:solidFill>
          <a:ln>
            <a:noFill/>
          </a:ln>
        </p:spPr>
        <p:txBody>
          <a:bodyPr rtlCol="0" anchor="ctr"/>
          <a:lstStyle/>
          <a:p>
            <a:pPr algn="ctr"/>
            <a:endParaRPr/>
          </a:p>
        </p:txBody>
      </p:sp>
      <p:sp>
        <p:nvSpPr>
          <p:cNvPr id="43" name="TextBox 42"/>
          <p:cNvSpPr txBox="1"/>
          <p:nvPr/>
        </p:nvSpPr>
        <p:spPr>
          <a:xfrm>
            <a:off x="9144000" y="4325112"/>
            <a:ext cx="1005840" cy="292608"/>
          </a:xfrm>
          <a:prstGeom prst="rect">
            <a:avLst/>
          </a:prstGeom>
          <a:noFill/>
        </p:spPr>
        <p:txBody>
          <a:bodyPr wrap="square" lIns="0" tIns="0" rIns="0" bIns="0" anchor="ctr">
            <a:spAutoFit/>
          </a:bodyPr>
          <a:lstStyle/>
          <a:p>
            <a:pPr algn="ctr"/>
            <a:r>
              <a:rPr sz="1000" b="1">
                <a:solidFill>
                  <a:srgbClr val="FFFFFF"/>
                </a:solidFill>
                <a:latin typeface="Arial"/>
              </a:rPr>
              <a:t>OK</a:t>
            </a:r>
          </a:p>
        </p:txBody>
      </p:sp>
      <p:sp>
        <p:nvSpPr>
          <p:cNvPr id="44" name="TextBox 43"/>
          <p:cNvSpPr txBox="1"/>
          <p:nvPr/>
        </p:nvSpPr>
        <p:spPr>
          <a:xfrm>
            <a:off x="9144000" y="4636008"/>
            <a:ext cx="2331720" cy="256032"/>
          </a:xfrm>
          <a:prstGeom prst="rect">
            <a:avLst/>
          </a:prstGeom>
          <a:noFill/>
        </p:spPr>
        <p:txBody>
          <a:bodyPr wrap="square" lIns="0" tIns="0" rIns="0" bIns="0" anchor="t">
            <a:spAutoFit/>
          </a:bodyPr>
          <a:lstStyle/>
          <a:p>
            <a:pPr algn="l"/>
            <a:r>
              <a:rPr sz="950" b="0">
                <a:solidFill>
                  <a:srgbClr val="1E3440"/>
                </a:solidFill>
                <a:latin typeface="Arial"/>
              </a:rPr>
              <a:t>interní procedura, např. inicializace</a:t>
            </a:r>
          </a:p>
        </p:txBody>
      </p:sp>
      <p:sp>
        <p:nvSpPr>
          <p:cNvPr id="45" name="Rounded Rectangle 44"/>
          <p:cNvSpPr/>
          <p:nvPr/>
        </p:nvSpPr>
        <p:spPr>
          <a:xfrm>
            <a:off x="640080" y="5349240"/>
            <a:ext cx="10927080" cy="548640"/>
          </a:xfrm>
          <a:prstGeom prst="roundRect">
            <a:avLst>
              <a:gd name="adj" fmla="val 8000"/>
            </a:avLst>
          </a:prstGeom>
          <a:solidFill>
            <a:srgbClr val="EAF8F6"/>
          </a:solidFill>
          <a:ln w="12700">
            <a:solidFill>
              <a:srgbClr val="D7E7EC"/>
            </a:solidFill>
          </a:ln>
        </p:spPr>
        <p:txBody>
          <a:bodyPr rtlCol="0" anchor="ctr"/>
          <a:lstStyle/>
          <a:p>
            <a:pPr algn="ctr"/>
            <a:endParaRPr/>
          </a:p>
        </p:txBody>
      </p:sp>
      <p:sp>
        <p:nvSpPr>
          <p:cNvPr id="46" name="TextBox 45"/>
          <p:cNvSpPr txBox="1"/>
          <p:nvPr/>
        </p:nvSpPr>
        <p:spPr>
          <a:xfrm>
            <a:off x="914400" y="5349240"/>
            <a:ext cx="10378440" cy="548640"/>
          </a:xfrm>
          <a:prstGeom prst="rect">
            <a:avLst/>
          </a:prstGeom>
          <a:noFill/>
        </p:spPr>
        <p:txBody>
          <a:bodyPr wrap="square" lIns="0" tIns="0" rIns="0" bIns="0" anchor="ctr">
            <a:spAutoFit/>
          </a:bodyPr>
          <a:lstStyle/>
          <a:p>
            <a:pPr algn="ctr"/>
            <a:r>
              <a:rPr sz="1250" b="1">
                <a:solidFill>
                  <a:srgbClr val="073B52"/>
                </a:solidFill>
                <a:latin typeface="Arial"/>
              </a:rPr>
              <a:t>Robot nic nehádá: co neodpovídá pravidlům, zůstane v podatelně a v reportu je přesně popsáno proč.</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TotalTime>
  <Words>3324</Words>
  <Application>Microsoft Office PowerPoint</Application>
  <PresentationFormat>Širokoúhlá obrazovka</PresentationFormat>
  <Paragraphs>392</Paragraphs>
  <Slides>15</Slides>
  <Notes>15</Notes>
  <HiddenSlides>0</HiddenSlides>
  <MMClips>0</MMClips>
  <ScaleCrop>false</ScaleCrop>
  <HeadingPairs>
    <vt:vector size="6" baseType="variant">
      <vt:variant>
        <vt:lpstr>Použitá písma</vt:lpstr>
      </vt:variant>
      <vt:variant>
        <vt:i4>1</vt:i4>
      </vt:variant>
      <vt:variant>
        <vt:lpstr>Motiv</vt:lpstr>
      </vt:variant>
      <vt:variant>
        <vt:i4>1</vt:i4>
      </vt:variant>
      <vt:variant>
        <vt:lpstr>Nadpisy snímků</vt:lpstr>
      </vt:variant>
      <vt:variant>
        <vt:i4>15</vt:i4>
      </vt:variant>
    </vt:vector>
  </HeadingPairs>
  <TitlesOfParts>
    <vt:vector size="17" baseType="lpstr">
      <vt:lpstr>Arial</vt:lpstr>
      <vt:lpstr>Office Theme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ÚMOb Ostrava-Jih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Implementace RPA na úřadě</dc:title>
  <dc:subject>Implementace RPA na úřadě - Future City Tech 2026</dc:subject>
  <dc:creator>ÚMOb Ostrava-Jih</dc:creator>
  <cp:lastModifiedBy>Turčík Lubomír</cp:lastModifiedBy>
  <cp:revision>2</cp:revision>
  <dcterms:created xsi:type="dcterms:W3CDTF">2026-09-30T07:06:35Z</dcterms:created>
  <dcterms:modified xsi:type="dcterms:W3CDTF">2026-09-30T12:12:18Z</dcterms:modified>
</cp:coreProperties>
</file>