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80" r:id="rId5"/>
    <p:sldId id="281" r:id="rId6"/>
    <p:sldId id="285" r:id="rId7"/>
    <p:sldId id="282" r:id="rId8"/>
    <p:sldId id="283" r:id="rId9"/>
    <p:sldId id="284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78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B56F34-5926-4F5D-BF7E-6C03F209A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266351E-49ED-4ADE-9C36-99A528801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B18076E-0028-4E52-B93B-E500CF5C3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A6F5697-1A25-48AB-85E2-70A68ABB5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ADC01A-9C25-43BB-BEDA-47B96A6C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57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8FDFDF-A66C-42B6-8F13-3BED6FFA7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AAF463-2F19-4F4C-8804-27EA401C1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D7CEF33-9FAD-4730-8C46-EFD17C364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AA798F-7854-4BC7-AEFB-A42EA6063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C45A3D-F8F8-4509-AE8E-A94FEE372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948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A04826-E7E6-476E-B5B3-889398A46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3585B4-3CD7-435A-9401-8F37956BF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E7BFE5-D2FC-4E53-8B1B-D2DB59CE6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C440E9E-175E-442B-9823-E123BAD8E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7F6540-E81F-4093-BF04-E51894A43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046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CE2618-6A77-496B-B40E-8705299C0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AF146FC-4D87-4CAE-8BBB-20B77610A1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133EF1C-E700-4576-B44C-EC9608F48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0658BBB-EA99-413D-8A23-1D6B2505D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4388DCB-4011-4632-BE6B-679A78B0E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2D2B080-DC04-45F9-B6A0-BC4AD787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0236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B3C625-B5B2-4042-BF06-2516C1E83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E13C3D7-935D-40E3-A346-4E19C5E5E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0236915-58DD-41D8-881C-36A0D675B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0BAEAD5-C070-48CE-A25F-315B4EF18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BF1BAE7-707F-4FBB-95BA-998A67E00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2F55752-0F41-4454-9D19-E72725BAC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0E9D8C0-85A9-42E5-8C94-E3430D4D8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7597D07-BA1C-4AC7-86BD-31FD6AABE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705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03705C-90FD-4FF2-B643-EA79F30F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911419F-BA52-47A3-BD17-90202386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C27E030-0469-4BB8-BE16-B6520F525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193C460-019B-421E-B8F0-4107A319C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6199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BA20380-1BDE-4BF4-8CDD-EB82151C6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E992B3F-28F6-437D-9175-45D64B88F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B8D21A1-5DCD-4DAF-9046-8F943714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271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7FDD5C-D4FE-4FFE-8289-95959B93F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ADD22B-9935-47F5-85B7-A202459EC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F21CA8E-4268-4A7F-A13A-CED557A26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F470DED-AD4A-44BC-BC85-C2C0191BF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D494F0F-F3F1-4073-AE5E-917737BCC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A6681DF-2D4E-41EA-A3D7-95C1D919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75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D78AB7-9D08-41FA-90D4-4E30E01E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0357DA5-D69B-4F47-B662-3B9C74F03F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251BE80-3D35-421F-BE0C-D7EB1D1F30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F591E9-B1E2-4C8E-B386-02EA1669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662FB4-F8C0-487B-8392-43F2C5056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F669659-04A5-42E1-AE5E-1577D4128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036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CC6EDC-2E6B-4BFC-8785-9E39071F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BD319E4-936E-48B9-ABF6-00D33BDA5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2B3AD36-A37E-48F7-8C78-F6EA76223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7BFD0B-230F-4498-846B-0F06A0B38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C045EC7-328E-4861-83DF-9F197442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569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D4F41FF-2B93-449C-A0B9-AF704CD452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B204605-D69C-4FA8-8154-BE98336BD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95249DF-276E-4F17-B81F-872E7E5EA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F12463-2FF9-40F7-9AF1-E29F4F64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BBA3BA1-E6ED-4097-BB76-87AAFD721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559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6B0835E-9971-443B-BB73-C83889D0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70E016F-43F3-499F-BEC8-74FB92FBE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4D2B7D7-941E-4B3E-8075-0D67C81A07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18165-1852-44FF-BDC0-589901A13299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9A2223D-98D9-434D-AAE3-D7A9596DD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F39EB9-7957-4A6D-9D4A-1013180A71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C9784-D75A-4D7F-85D7-7C39AD3FEE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542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etr.studnicka@cvut.cz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mailto:petr.studnicka@celakovice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A0BE48-3104-474D-BEB8-49DD2D16B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86164"/>
            <a:ext cx="9816353" cy="1435502"/>
          </a:xfrm>
        </p:spPr>
        <p:txBody>
          <a:bodyPr>
            <a:normAutofit fontScale="90000"/>
          </a:bodyPr>
          <a:lstStyle/>
          <a:p>
            <a:r>
              <a:rPr lang="cs-CZ" sz="50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Nehlídaný parkovací dům </a:t>
            </a:r>
            <a:br>
              <a:rPr lang="cs-CZ" sz="50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cs-CZ" sz="50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P+R Čelákovice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17C759D-A003-43D0-BD33-03A1E2D76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7802"/>
            <a:ext cx="9144000" cy="1174678"/>
          </a:xfrm>
        </p:spPr>
        <p:txBody>
          <a:bodyPr>
            <a:normAutofit lnSpcReduction="10000"/>
          </a:bodyPr>
          <a:lstStyle/>
          <a:p>
            <a:r>
              <a:rPr lang="cs-CZ" dirty="0"/>
              <a:t>Ing. Petr Studnička, PhD.</a:t>
            </a:r>
          </a:p>
          <a:p>
            <a:r>
              <a:rPr lang="cs-CZ" dirty="0"/>
              <a:t>institut veřejné správy a regionálních studií</a:t>
            </a:r>
            <a:br>
              <a:rPr lang="cs-CZ" dirty="0"/>
            </a:br>
            <a:r>
              <a:rPr lang="cs-CZ" dirty="0"/>
              <a:t>místostarosta města Čelákovic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29DEF44-A11D-410F-BD92-BABBF998E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53" y="355351"/>
            <a:ext cx="3857549" cy="1174678"/>
          </a:xfrm>
          <a:prstGeom prst="rect">
            <a:avLst/>
          </a:prstGeom>
        </p:spPr>
      </p:pic>
      <p:pic>
        <p:nvPicPr>
          <p:cNvPr id="7" name="Obrázek 6" descr="Čelákovice (Okres Praha-východ) – CzechIndex">
            <a:extLst>
              <a:ext uri="{FF2B5EF4-FFF2-40B4-BE49-F238E27FC236}">
                <a16:creationId xmlns:a16="http://schemas.microsoft.com/office/drawing/2014/main" id="{926A201E-BDF7-836A-3ABB-73DFD5477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942" y="359882"/>
            <a:ext cx="1168605" cy="129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67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F07C07-5943-438F-813A-EF615DEC5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Železniční trať </a:t>
            </a:r>
            <a:br>
              <a:rPr lang="cs-CZ" b="1" dirty="0"/>
            </a:br>
            <a:r>
              <a:rPr lang="cs-CZ" b="1" dirty="0"/>
              <a:t>Praha – Lysá nad Labem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7C1F2BBA-4916-4A1E-992B-A007A20D0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AF5A17FC-879D-4784-8CDE-4D9CE1D5F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2090"/>
            <a:ext cx="6405880" cy="3674873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3. nejvytíženější v rámci PID</a:t>
            </a:r>
          </a:p>
          <a:p>
            <a:r>
              <a:rPr lang="cs-CZ" dirty="0"/>
              <a:t>26 000 cestujících v pracovní den</a:t>
            </a:r>
          </a:p>
          <a:p>
            <a:r>
              <a:rPr lang="cs-CZ" dirty="0"/>
              <a:t>ve špičkách pracovních dnů interval 15 minut, jinak 30 minut</a:t>
            </a:r>
          </a:p>
          <a:p>
            <a:r>
              <a:rPr lang="cs-CZ" dirty="0"/>
              <a:t>v celém úseku Praha – Lysá nad Labem kompletně zmodernizována včetně instalace ETCS (2011–2026, 10 mld. Kč) </a:t>
            </a:r>
          </a:p>
          <a:p>
            <a:r>
              <a:rPr lang="cs-CZ" dirty="0"/>
              <a:t>vybudovány 2 nové železniční zastávky Čelákovice-Jiřina (2006) </a:t>
            </a:r>
            <a:br>
              <a:rPr lang="cs-CZ" dirty="0"/>
            </a:br>
            <a:r>
              <a:rPr lang="cs-CZ" dirty="0"/>
              <a:t>a Praha-Rajská zahrada (2023)</a:t>
            </a:r>
            <a:endParaRPr lang="cs-CZ" sz="3200" b="1" dirty="0">
              <a:solidFill>
                <a:srgbClr val="EC7206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7851838-7BA1-B198-0C28-BC6E0C72F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436" y="2502090"/>
            <a:ext cx="4688384" cy="312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1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D9464-2551-E132-FC0F-19AA362B2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F8FE27-88AE-A33A-ECF0-6CD9A973D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Železniční trať </a:t>
            </a:r>
            <a:br>
              <a:rPr lang="cs-CZ" b="1" dirty="0"/>
            </a:br>
            <a:r>
              <a:rPr lang="cs-CZ" b="1" dirty="0"/>
              <a:t>Praha – Lysá nad Labem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46F6393F-C912-C382-A59C-14E722AF3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A9557B12-2B24-0912-70CF-A61641D51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2090"/>
            <a:ext cx="7594600" cy="3674873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v obcích a městech ležících na trati přibylo v uplynulých 20 letech 20 000 obyvatel, v </a:t>
            </a:r>
            <a:r>
              <a:rPr lang="cs-CZ" dirty="0" err="1"/>
              <a:t>dojížďkové</a:t>
            </a:r>
            <a:r>
              <a:rPr lang="cs-CZ" dirty="0"/>
              <a:t> vzdálenosti (kolo, auto, autobus) dalších 5 000 obyvatel</a:t>
            </a:r>
          </a:p>
          <a:p>
            <a:r>
              <a:rPr lang="cs-CZ" dirty="0"/>
              <a:t>v Čelákovicích je obrat cestujících v pracovní dny v železniční stanici Čelákovice 6 000 a v železniční zastávce Čelákovice-Jiřina 1 500</a:t>
            </a:r>
          </a:p>
          <a:p>
            <a:r>
              <a:rPr lang="cs-CZ" dirty="0"/>
              <a:t>Čelákovice – Praha (centrum) = 7. nejintenzivnější dojížďka </a:t>
            </a:r>
          </a:p>
          <a:p>
            <a:r>
              <a:rPr lang="cs-CZ" dirty="0"/>
              <a:t>v letech 2008–2025 přibylo na trati 37 % cestujících (na území Prahy 125 %, v úseku Praha – Lysá nad Labem 69 %)</a:t>
            </a:r>
          </a:p>
          <a:p>
            <a:r>
              <a:rPr lang="cs-CZ" dirty="0"/>
              <a:t>roste tlak na parkovací místa v blízkosti železničních stanic a zastávek i infrastrukturu pro cyklisty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480178B-F987-7816-8BC5-2900609C5E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33" t="45037" r="55083" b="16592"/>
          <a:stretch>
            <a:fillRect/>
          </a:stretch>
        </p:blipFill>
        <p:spPr>
          <a:xfrm>
            <a:off x="8554720" y="2997200"/>
            <a:ext cx="3525520" cy="216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098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CE60E-106C-DF64-DAEB-8630E5176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1C6CC8-983F-A3A5-9D98-8403FB280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železniční zastávka Čelákovice-Jiřina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691C7CE1-C2DA-5FE5-FF2D-F4D75E810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D146E0F4-76A9-C028-D6AA-5AAAAE05D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2090"/>
            <a:ext cx="5487955" cy="3674873"/>
          </a:xfrm>
        </p:spPr>
        <p:txBody>
          <a:bodyPr>
            <a:normAutofit lnSpcReduction="10000"/>
          </a:bodyPr>
          <a:lstStyle/>
          <a:p>
            <a:r>
              <a:rPr lang="cs-CZ" dirty="0"/>
              <a:t>železniční zastávku Čelákovice-Jiřina využívá cca 1 500 cestujících denně</a:t>
            </a:r>
          </a:p>
          <a:p>
            <a:r>
              <a:rPr lang="cs-CZ" dirty="0"/>
              <a:t>v roce 2022 bylo vybudováno nové parkoviště s 57 místy a kolárnou s 40 místy u železniční zastávky Čelákovice-Jiřina</a:t>
            </a:r>
          </a:p>
          <a:p>
            <a:r>
              <a:rPr lang="cs-CZ" dirty="0"/>
              <a:t>parkování je zde bezplatné, zvažuje se zpoplatnění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4FC1D97-BEFE-3751-6A91-538670DE8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279" y="2026481"/>
            <a:ext cx="2787862" cy="209089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21EB7FB-D535-EFFC-CAA8-71108CFE6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210" y="4467162"/>
            <a:ext cx="2841569" cy="209089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73C1862-A70D-509E-1966-435DF411DA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2815" y="2026481"/>
            <a:ext cx="2787863" cy="20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3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4486F-D576-973A-D707-7C4AAF7CB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F34E98-729F-F225-2C73-77880067C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železniční stanice Čelákovice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EF86638A-2FAC-E6A9-8C85-D2DE97F1C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6BDF8683-B649-2F58-F1D3-61981483E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2090"/>
            <a:ext cx="5487955" cy="3674873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v roce 2019 vybudovala Správa železnic u železniční stanice Čelákovice novou </a:t>
            </a:r>
            <a:r>
              <a:rPr lang="cs-CZ" dirty="0" err="1"/>
              <a:t>cyklověž</a:t>
            </a:r>
            <a:r>
              <a:rPr lang="cs-CZ" dirty="0"/>
              <a:t> se 118 místy</a:t>
            </a:r>
          </a:p>
          <a:p>
            <a:r>
              <a:rPr lang="cs-CZ" dirty="0"/>
              <a:t>v letech 2022–2023 realizovalo </a:t>
            </a:r>
            <a:br>
              <a:rPr lang="cs-CZ" dirty="0"/>
            </a:br>
            <a:r>
              <a:rPr lang="cs-CZ" dirty="0"/>
              <a:t>město výstavbu nehlídaného parkovacího domu P+R a kompletní rekonstrukci přednádražního </a:t>
            </a:r>
            <a:br>
              <a:rPr lang="cs-CZ" dirty="0"/>
            </a:br>
            <a:r>
              <a:rPr lang="cs-CZ" dirty="0"/>
              <a:t>prostoru (2 autobusové zastávky, </a:t>
            </a:r>
            <a:br>
              <a:rPr lang="cs-CZ" dirty="0"/>
            </a:br>
            <a:r>
              <a:rPr lang="cs-CZ" dirty="0"/>
              <a:t>3 linky – 2 000 cestujících/den)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886AEDC-3E3B-20F4-92BB-0FB6A6F9E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967" y="3967163"/>
            <a:ext cx="2946400" cy="22098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C9A71EED-5A45-356F-CBAD-C02D0E15F2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450" y="3967163"/>
            <a:ext cx="2946400" cy="2209800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EC69EF08-A34C-93AB-E3D3-B2AAC40AF3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856" y="1331416"/>
            <a:ext cx="1674904" cy="251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16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E4521-3C73-807F-A67F-CDCB7EEE6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E5E5A6-405D-0B38-9A3A-357FDE381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železniční stanice Čelákovice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707ADB28-F775-6AEB-C563-4445324BF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D2271CF7-48C9-F217-4362-FCCF913B6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2090"/>
            <a:ext cx="5487955" cy="3674873"/>
          </a:xfrm>
        </p:spPr>
        <p:txBody>
          <a:bodyPr/>
          <a:lstStyle/>
          <a:p>
            <a:r>
              <a:rPr lang="cs-CZ" dirty="0"/>
              <a:t>nehlídaný parkovací dům P+R Čelákovice</a:t>
            </a:r>
          </a:p>
          <a:p>
            <a:pPr lvl="1"/>
            <a:r>
              <a:rPr lang="cs-CZ" dirty="0"/>
              <a:t>rozměry: 48 x 25 m</a:t>
            </a:r>
          </a:p>
          <a:p>
            <a:pPr lvl="1"/>
            <a:r>
              <a:rPr lang="cs-CZ" dirty="0"/>
              <a:t>plocha k parkování: 3 127 m2</a:t>
            </a:r>
          </a:p>
          <a:p>
            <a:pPr lvl="1"/>
            <a:r>
              <a:rPr lang="cs-CZ" dirty="0"/>
              <a:t>obestavěný prostor: 9 275 m3</a:t>
            </a:r>
          </a:p>
          <a:p>
            <a:pPr lvl="1"/>
            <a:r>
              <a:rPr lang="cs-CZ" dirty="0"/>
              <a:t>ocelový třípodlažní skelet na obdélníkovém půdorysu</a:t>
            </a:r>
          </a:p>
          <a:p>
            <a:pPr lvl="1"/>
            <a:r>
              <a:rPr lang="cs-CZ" dirty="0"/>
              <a:t>plášť z dřevěných </a:t>
            </a:r>
            <a:r>
              <a:rPr lang="cs-CZ" dirty="0" err="1"/>
              <a:t>lemel</a:t>
            </a:r>
            <a:r>
              <a:rPr lang="cs-CZ" dirty="0"/>
              <a:t>, k trati skla</a:t>
            </a:r>
          </a:p>
          <a:p>
            <a:pPr lvl="1"/>
            <a:r>
              <a:rPr lang="cs-CZ" dirty="0"/>
              <a:t>parkovací automat v přízemí 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C6D6E32-0FEC-FA93-2FCC-E0179FAD4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94" y="1854199"/>
            <a:ext cx="2702561" cy="2026921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8314DFD-31F8-8FC2-C15B-0DF461A17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435" y="4081780"/>
            <a:ext cx="3322320" cy="249174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08A440A-7217-39CB-5327-CEB337BF9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8540" y="4081780"/>
            <a:ext cx="1661160" cy="249174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1FD6D03A-403C-C1AA-1EE0-4CF723E878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238" t="28454" r="2910" b="7584"/>
          <a:stretch/>
        </p:blipFill>
        <p:spPr bwMode="auto">
          <a:xfrm>
            <a:off x="8666481" y="2025584"/>
            <a:ext cx="3413759" cy="15977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30888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78AF8-69D3-43B4-D87A-9594CB140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2CDD9C-F99C-40F3-4E8D-DC82BB6A9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železniční stanice Čelákovice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479605AD-3943-59DE-4975-4516A3D1B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9AFE1E93-9952-AC04-FC81-BDCF8AFD5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720"/>
            <a:ext cx="5487955" cy="4236720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nehlídaný parkovací dům P+R Čelákovice</a:t>
            </a:r>
          </a:p>
          <a:p>
            <a:pPr lvl="1"/>
            <a:r>
              <a:rPr lang="cs-CZ" dirty="0"/>
              <a:t>projektant: </a:t>
            </a:r>
            <a:r>
              <a:rPr lang="cs-CZ" dirty="0" err="1"/>
              <a:t>Laboro</a:t>
            </a:r>
            <a:r>
              <a:rPr lang="cs-CZ" dirty="0"/>
              <a:t> Atelier</a:t>
            </a:r>
          </a:p>
          <a:p>
            <a:pPr lvl="1"/>
            <a:r>
              <a:rPr lang="cs-CZ" dirty="0"/>
              <a:t>zhotovitel: </a:t>
            </a:r>
            <a:r>
              <a:rPr lang="cs-CZ" dirty="0" err="1"/>
              <a:t>Trigema</a:t>
            </a:r>
            <a:r>
              <a:rPr lang="cs-CZ" dirty="0"/>
              <a:t> </a:t>
            </a:r>
            <a:r>
              <a:rPr lang="cs-CZ" dirty="0" err="1"/>
              <a:t>Building</a:t>
            </a:r>
            <a:endParaRPr lang="cs-CZ" dirty="0"/>
          </a:p>
          <a:p>
            <a:pPr lvl="1"/>
            <a:r>
              <a:rPr lang="cs-CZ" dirty="0"/>
              <a:t>investice: 101 mil. Kč vč. DPH</a:t>
            </a:r>
          </a:p>
          <a:p>
            <a:pPr lvl="1"/>
            <a:r>
              <a:rPr lang="cs-CZ" dirty="0"/>
              <a:t>dotace ITI IROP: 84,5 mil. Kč</a:t>
            </a:r>
          </a:p>
          <a:p>
            <a:pPr lvl="1"/>
            <a:r>
              <a:rPr lang="cs-CZ" dirty="0"/>
              <a:t>kapacita: 97 parkovacích míst (5 vyhrazených míst pro invalidy a 2 místa u nabíječky pro elektromobily), 5 stojanů pro 10 jízdních kol</a:t>
            </a:r>
          </a:p>
          <a:p>
            <a:pPr lvl="1"/>
            <a:r>
              <a:rPr lang="cs-CZ" dirty="0"/>
              <a:t>cena: 20 Kč/den (03.00-02.00 hod.), 100 Kč (02.00-03.00 hod.), dobíjení elektromobilu 8 Kč/kWh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3265FDB-29CC-5CE1-CA34-1D0B2A094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438" y="1642175"/>
            <a:ext cx="3553121" cy="237059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0BDB5A4-974D-70BB-E0B1-6C993B7AB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877" y="4119727"/>
            <a:ext cx="3553121" cy="266137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D4D68D9B-7F86-B70A-528B-BBC81FA6CC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887" y="2019928"/>
            <a:ext cx="2818615" cy="1800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253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05315-3969-D091-5AF2-B01F57322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6F62D3-3DB8-76AD-8419-F9A5D71BB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železniční stanice Čelákovice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9DC4071D-9B7A-48F9-1D69-F87D0BAD3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2559072B-CA00-E504-B298-8798995A1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720"/>
            <a:ext cx="10886440" cy="4236720"/>
          </a:xfrm>
        </p:spPr>
        <p:txBody>
          <a:bodyPr>
            <a:normAutofit/>
          </a:bodyPr>
          <a:lstStyle/>
          <a:p>
            <a:r>
              <a:rPr lang="cs-CZ" dirty="0"/>
              <a:t>nehlídaný parkovací dům P+R Čelákovice</a:t>
            </a:r>
          </a:p>
          <a:p>
            <a:pPr lvl="1"/>
            <a:r>
              <a:rPr lang="cs-CZ" dirty="0"/>
              <a:t>v listopadu a prosinci 2023 – zkušební provoz (bezplatné parkování)</a:t>
            </a:r>
          </a:p>
          <a:p>
            <a:pPr lvl="1"/>
            <a:r>
              <a:rPr lang="cs-CZ" dirty="0"/>
              <a:t>v běžném provozu od 1. 1. 2024</a:t>
            </a:r>
          </a:p>
          <a:p>
            <a:pPr lvl="1"/>
            <a:r>
              <a:rPr lang="cs-CZ" dirty="0"/>
              <a:t>průměrná obsazenost v pracovní dny – 85 %</a:t>
            </a:r>
          </a:p>
          <a:p>
            <a:pPr lvl="1"/>
            <a:r>
              <a:rPr lang="cs-CZ" dirty="0"/>
              <a:t>nejvytíženější měsíce – červen 2026 (2 958 aut), říjen 2025 (2 908 aut)</a:t>
            </a:r>
          </a:p>
          <a:p>
            <a:pPr lvl="1"/>
            <a:r>
              <a:rPr lang="cs-CZ" dirty="0"/>
              <a:t>nejméně vytížené měsíce – leden 2024 (1 392 aut), únor 2024 (1 804)</a:t>
            </a:r>
          </a:p>
          <a:p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027B6781-ACF1-87A9-A593-FBF6275D0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762346"/>
              </p:ext>
            </p:extLst>
          </p:nvPr>
        </p:nvGraphicFramePr>
        <p:xfrm>
          <a:off x="1640113" y="5057525"/>
          <a:ext cx="7663155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4385">
                  <a:extLst>
                    <a:ext uri="{9D8B030D-6E8A-4147-A177-3AD203B41FA5}">
                      <a16:colId xmlns:a16="http://schemas.microsoft.com/office/drawing/2014/main" val="859393687"/>
                    </a:ext>
                  </a:extLst>
                </a:gridCol>
                <a:gridCol w="2554385">
                  <a:extLst>
                    <a:ext uri="{9D8B030D-6E8A-4147-A177-3AD203B41FA5}">
                      <a16:colId xmlns:a16="http://schemas.microsoft.com/office/drawing/2014/main" val="228766401"/>
                    </a:ext>
                  </a:extLst>
                </a:gridCol>
                <a:gridCol w="2554385">
                  <a:extLst>
                    <a:ext uri="{9D8B030D-6E8A-4147-A177-3AD203B41FA5}">
                      <a16:colId xmlns:a16="http://schemas.microsoft.com/office/drawing/2014/main" val="37724598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Období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Počet 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Tržba v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1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2024 (01-12)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23 785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511 456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12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2025 (01-12)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29 118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631 905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6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2026 (01-08)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20 686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463 240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985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987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1A6E0-89F7-CD87-9517-0C30890D5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0CDB90-FF6C-12E8-85CD-F5E5C3561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železniční stanice Čelákovice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043C5447-ACAF-502D-CD86-0657FA4DA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23BAEC6D-B4BE-3BE1-E7C7-02FC39445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720"/>
            <a:ext cx="10886440" cy="4236720"/>
          </a:xfrm>
        </p:spPr>
        <p:txBody>
          <a:bodyPr>
            <a:normAutofit fontScale="92500"/>
          </a:bodyPr>
          <a:lstStyle/>
          <a:p>
            <a:r>
              <a:rPr lang="cs-CZ" dirty="0"/>
              <a:t>nehlídaný parkovací dům P+R Čelákovice</a:t>
            </a:r>
          </a:p>
          <a:p>
            <a:pPr lvl="1"/>
            <a:r>
              <a:rPr lang="cs-CZ" dirty="0"/>
              <a:t>parkovací systém: Green Center</a:t>
            </a:r>
          </a:p>
          <a:p>
            <a:pPr lvl="1"/>
            <a:r>
              <a:rPr lang="cs-CZ" dirty="0"/>
              <a:t>navigační systém s počtem volných míst (ulice Toušeňská, Masarykova, Mochovská) – kamerové ultrazvukové snímání obsazenosti</a:t>
            </a:r>
          </a:p>
          <a:p>
            <a:pPr lvl="1"/>
            <a:r>
              <a:rPr lang="cs-CZ" dirty="0"/>
              <a:t>výstupy pro pěší – diagonálně po dvou schodištích a výtah</a:t>
            </a:r>
          </a:p>
          <a:p>
            <a:pPr lvl="1"/>
            <a:r>
              <a:rPr lang="cs-CZ" dirty="0"/>
              <a:t>maximální rychlost 20 km/h</a:t>
            </a:r>
          </a:p>
          <a:p>
            <a:pPr lvl="1"/>
            <a:r>
              <a:rPr lang="cs-CZ" dirty="0"/>
              <a:t>parkování výhradně osobních motorových vozidel do 3,5 t s maximální výškou 2,0 m, šířkou 2,2 m a délkou 5,0 m, parkování je zakázáno pro vozidla na pohon CNG/LPG</a:t>
            </a:r>
          </a:p>
          <a:p>
            <a:pPr lvl="1"/>
            <a:r>
              <a:rPr lang="cs-CZ" dirty="0"/>
              <a:t>provozovatelem je město Čelákovice, správcem objektu je Městská policie Čelákovice, která zajišťuje i non stop technickou podporu</a:t>
            </a:r>
          </a:p>
          <a:p>
            <a:pPr lvl="1"/>
            <a:r>
              <a:rPr lang="cs-CZ" dirty="0"/>
              <a:t>úklid, zimní údržbu a sjízdnost a schůdnost komunikací v parkovacím domě zajišťují Technické služby Čelákovice, příspěvková organizace</a:t>
            </a:r>
            <a:endParaRPr lang="cs-CZ" sz="2400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endParaRPr lang="cs-CZ" dirty="0"/>
          </a:p>
          <a:p>
            <a:pPr marL="457200" lvl="1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0616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9440E-7228-899D-F7E7-2472B230A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1B1B61-73F9-38DA-561D-BA083A28E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železniční stanice Čelákovice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CADB4B46-E9A2-6C78-1AD5-22E261E0C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A9ABAD92-0A7C-2A3F-52C7-9FF0CA665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720"/>
            <a:ext cx="10886440" cy="4236720"/>
          </a:xfrm>
        </p:spPr>
        <p:txBody>
          <a:bodyPr>
            <a:normAutofit fontScale="25000" lnSpcReduction="20000"/>
          </a:bodyPr>
          <a:lstStyle/>
          <a:p>
            <a:r>
              <a:rPr lang="cs-CZ" sz="10400" dirty="0"/>
              <a:t>nehlídaný parkovací dům P+R Čelákovice</a:t>
            </a:r>
          </a:p>
          <a:p>
            <a:pPr lvl="1"/>
            <a:r>
              <a:rPr lang="cs-CZ" sz="6400" dirty="0"/>
              <a:t>GREEN Center s.r.o. (závorový systém a vše s tím spojené)</a:t>
            </a:r>
          </a:p>
          <a:p>
            <a:pPr lvl="2"/>
            <a:r>
              <a:rPr lang="cs-CZ" sz="6400" dirty="0"/>
              <a:t>3 400 Kč/</a:t>
            </a:r>
            <a:r>
              <a:rPr lang="cs-CZ" sz="6400" dirty="0" err="1"/>
              <a:t>měs</a:t>
            </a:r>
            <a:r>
              <a:rPr lang="cs-CZ" sz="6400" dirty="0"/>
              <a:t>. – servisní služby za parkovací systém v PD (vjezd, výjezd, pokladna, dobíjecí stanice, serverová část)</a:t>
            </a:r>
          </a:p>
          <a:p>
            <a:pPr lvl="2"/>
            <a:r>
              <a:rPr lang="cs-CZ" sz="6400" dirty="0"/>
              <a:t>1500 Kč/</a:t>
            </a:r>
            <a:r>
              <a:rPr lang="cs-CZ" sz="6400" dirty="0" err="1"/>
              <a:t>měs</a:t>
            </a:r>
            <a:r>
              <a:rPr lang="cs-CZ" sz="6400" dirty="0"/>
              <a:t>. – za systém PMC - SW pro centrální dohled nad PD</a:t>
            </a:r>
          </a:p>
          <a:p>
            <a:pPr lvl="2"/>
            <a:r>
              <a:rPr lang="cs-CZ" sz="6400" dirty="0"/>
              <a:t>300 Kč/</a:t>
            </a:r>
            <a:r>
              <a:rPr lang="cs-CZ" sz="6400" dirty="0" err="1"/>
              <a:t>měs</a:t>
            </a:r>
            <a:r>
              <a:rPr lang="cs-CZ" sz="6400" dirty="0"/>
              <a:t>. – za rozhraní REST API k PMC systému</a:t>
            </a:r>
          </a:p>
          <a:p>
            <a:pPr lvl="2"/>
            <a:r>
              <a:rPr lang="cs-CZ" sz="6400" b="1" dirty="0"/>
              <a:t>celkem 5 200 Kč bez DPH/měsíc</a:t>
            </a:r>
            <a:endParaRPr lang="cs-CZ" sz="6400" dirty="0"/>
          </a:p>
          <a:p>
            <a:pPr lvl="1"/>
            <a:r>
              <a:rPr lang="cs-CZ" sz="6400" dirty="0" err="1"/>
              <a:t>Juchánek</a:t>
            </a:r>
            <a:r>
              <a:rPr lang="cs-CZ" sz="6400" dirty="0"/>
              <a:t> s.r.o. (kamerový systém)</a:t>
            </a:r>
          </a:p>
          <a:p>
            <a:pPr lvl="2"/>
            <a:r>
              <a:rPr lang="cs-CZ" sz="6400" dirty="0"/>
              <a:t>2 000 Kč/</a:t>
            </a:r>
            <a:r>
              <a:rPr lang="cs-CZ" sz="6400" dirty="0" err="1"/>
              <a:t>měs</a:t>
            </a:r>
            <a:r>
              <a:rPr lang="cs-CZ" sz="6400" dirty="0"/>
              <a:t>. – kamerový systém</a:t>
            </a:r>
          </a:p>
          <a:p>
            <a:pPr lvl="2"/>
            <a:r>
              <a:rPr lang="cs-CZ" sz="6400" dirty="0"/>
              <a:t>750 Kč/</a:t>
            </a:r>
            <a:r>
              <a:rPr lang="cs-CZ" sz="6400" dirty="0" err="1"/>
              <a:t>měs</a:t>
            </a:r>
            <a:r>
              <a:rPr lang="cs-CZ" sz="6400" dirty="0"/>
              <a:t>. – za datové SIM v 3 informačních cedulích na sloupech VO ve městě</a:t>
            </a:r>
          </a:p>
          <a:p>
            <a:pPr lvl="2"/>
            <a:r>
              <a:rPr lang="cs-CZ" sz="6400" b="1" dirty="0"/>
              <a:t>celkem 2 750 Kč bez  DPH/měsíc</a:t>
            </a:r>
            <a:endParaRPr lang="cs-CZ" sz="6400" dirty="0"/>
          </a:p>
          <a:p>
            <a:pPr lvl="1"/>
            <a:r>
              <a:rPr lang="cs-CZ" sz="6400" dirty="0"/>
              <a:t>TK </a:t>
            </a:r>
            <a:r>
              <a:rPr lang="cs-CZ" sz="6400" dirty="0" err="1"/>
              <a:t>Elevator</a:t>
            </a:r>
            <a:r>
              <a:rPr lang="cs-CZ" sz="6400" dirty="0"/>
              <a:t> </a:t>
            </a:r>
            <a:r>
              <a:rPr lang="cs-CZ" sz="6400" dirty="0" err="1"/>
              <a:t>Eastern</a:t>
            </a:r>
            <a:r>
              <a:rPr lang="cs-CZ" sz="6400" dirty="0"/>
              <a:t> </a:t>
            </a:r>
            <a:r>
              <a:rPr lang="cs-CZ" sz="6400" dirty="0" err="1"/>
              <a:t>Europe</a:t>
            </a:r>
            <a:r>
              <a:rPr lang="cs-CZ" sz="6400" dirty="0"/>
              <a:t> </a:t>
            </a:r>
            <a:r>
              <a:rPr lang="cs-CZ" sz="6400" dirty="0" err="1"/>
              <a:t>GmbH</a:t>
            </a:r>
            <a:r>
              <a:rPr lang="cs-CZ" sz="6400" dirty="0"/>
              <a:t>, odštěpný závod, (výtah)</a:t>
            </a:r>
          </a:p>
          <a:p>
            <a:pPr lvl="2"/>
            <a:r>
              <a:rPr lang="cs-CZ" sz="6400" b="1" dirty="0"/>
              <a:t>celkem 1 325 Kč bez DPH/měsíc</a:t>
            </a:r>
            <a:r>
              <a:rPr lang="cs-CZ" sz="6400" dirty="0"/>
              <a:t> – servis a údržba výtahu v PD</a:t>
            </a:r>
          </a:p>
          <a:p>
            <a:pPr lvl="1"/>
            <a:r>
              <a:rPr lang="cs-CZ" sz="6400" dirty="0"/>
              <a:t>PATROL </a:t>
            </a:r>
            <a:r>
              <a:rPr lang="cs-CZ" sz="6400" dirty="0" err="1"/>
              <a:t>group</a:t>
            </a:r>
            <a:r>
              <a:rPr lang="cs-CZ" sz="6400" dirty="0"/>
              <a:t> s.r.o.</a:t>
            </a:r>
          </a:p>
          <a:p>
            <a:pPr lvl="2"/>
            <a:r>
              <a:rPr lang="cs-CZ" sz="6400" b="1" dirty="0"/>
              <a:t>celkem 7 305 Kč bez DPH/měsíc</a:t>
            </a:r>
            <a:r>
              <a:rPr lang="cs-CZ" sz="6400" dirty="0"/>
              <a:t> – připojení objektového zařízení k PCO (pultu centrální ochrany) na Krajské operační a informační středisko HZS Středočeského kraje</a:t>
            </a:r>
          </a:p>
          <a:p>
            <a:pPr marL="914400" lvl="2" indent="0">
              <a:buNone/>
            </a:pPr>
            <a:endParaRPr lang="cs-CZ" sz="6400" dirty="0"/>
          </a:p>
          <a:p>
            <a:pPr marL="914400" lvl="2" indent="0">
              <a:buNone/>
            </a:pPr>
            <a:endParaRPr lang="cs-CZ" sz="6400" dirty="0"/>
          </a:p>
          <a:p>
            <a:pPr marL="0" indent="0">
              <a:buNone/>
            </a:pP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0968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CDF08-E679-8A8F-B896-AD58A1031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68B3D6-94EF-F690-6EA4-C8F6B872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železniční stanice Čelákovice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3CA02D25-6FC3-EF71-B947-C39DFAD30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B6E6BDE0-0783-5683-27A6-B78B92916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720"/>
            <a:ext cx="10886440" cy="4236720"/>
          </a:xfrm>
        </p:spPr>
        <p:txBody>
          <a:bodyPr>
            <a:normAutofit/>
          </a:bodyPr>
          <a:lstStyle/>
          <a:p>
            <a:r>
              <a:rPr lang="cs-CZ" dirty="0"/>
              <a:t>nehlídaný parkovací dům P+R Čelákovice</a:t>
            </a:r>
          </a:p>
          <a:p>
            <a:pPr marL="914400" lvl="2" indent="0">
              <a:buNone/>
            </a:pPr>
            <a:endParaRPr lang="cs-CZ" sz="6400" dirty="0"/>
          </a:p>
          <a:p>
            <a:pPr marL="914400" lvl="2" indent="0">
              <a:buNone/>
            </a:pPr>
            <a:endParaRPr lang="cs-CZ" sz="6400" dirty="0"/>
          </a:p>
          <a:p>
            <a:pPr marL="0" indent="0">
              <a:buNone/>
            </a:pPr>
            <a:br>
              <a:rPr lang="cs-CZ" dirty="0"/>
            </a:b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2F7C1E4-A1F4-1AA9-D9FE-D6D4F4D22C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84" t="28890" r="75500" b="38814"/>
          <a:stretch>
            <a:fillRect/>
          </a:stretch>
        </p:blipFill>
        <p:spPr>
          <a:xfrm>
            <a:off x="1296688" y="3017520"/>
            <a:ext cx="3625661" cy="3481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BCCD51B-4210-39EC-BAA6-E4BAE8174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19" y="3429000"/>
            <a:ext cx="3323260" cy="24892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9FC7DA6-0060-2FDA-0127-CAAC23153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721" y="2006513"/>
            <a:ext cx="3369689" cy="449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88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A5C3F-CCB7-E6E9-D023-A2D270162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385690-AAFF-4904-ADDC-4EBDEDE6E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lokalita pod nádražím a hlavní třídy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9C4A7B1B-2F2F-B96C-724A-DB0755390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C27F9676-6A65-CF19-562E-F01B1D631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58719"/>
            <a:ext cx="4084150" cy="4236719"/>
          </a:xfrm>
        </p:spPr>
        <p:txBody>
          <a:bodyPr>
            <a:noAutofit/>
          </a:bodyPr>
          <a:lstStyle/>
          <a:p>
            <a:r>
              <a:rPr lang="cs-CZ" sz="2400" dirty="0"/>
              <a:t>v souvislosti se zprovozněním parkovacího domu byly v části města zavedeny od 1. 1. 2024 zóny placeného stání</a:t>
            </a:r>
          </a:p>
          <a:p>
            <a:r>
              <a:rPr lang="cs-CZ" sz="2400" dirty="0"/>
              <a:t>298 dlouhodobých parkovacích oprávnění (rezidenti)</a:t>
            </a:r>
          </a:p>
          <a:p>
            <a:r>
              <a:rPr lang="cs-CZ" sz="2400" dirty="0"/>
              <a:t>platba je možná hotově, kartou nebo pomocí Virtuálního Parkovacího Automatu (VPA) – FT Technologies </a:t>
            </a:r>
            <a:r>
              <a:rPr lang="cs-CZ" sz="2400" dirty="0" err="1"/>
              <a:t>Services</a:t>
            </a:r>
            <a:endParaRPr lang="cs-CZ" sz="24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B2203A19-FEEE-EAEA-6F5C-B2092F73C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350" y="2221926"/>
            <a:ext cx="3541361" cy="423672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C8EB599-5EFD-44F2-B168-B8B694A137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17" t="22963" r="53750" b="21481"/>
          <a:stretch>
            <a:fillRect/>
          </a:stretch>
        </p:blipFill>
        <p:spPr>
          <a:xfrm>
            <a:off x="8707556" y="2707639"/>
            <a:ext cx="2971841" cy="287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54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17E8C-0187-B08A-1090-1B3C9DFE3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6CF8E3-7DE4-A207-061E-2F12E4DF7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Město Čelákovice – lokalita za nádražím a Krátká </a:t>
            </a:r>
            <a:r>
              <a:rPr lang="cs-CZ" b="1" dirty="0" err="1"/>
              <a:t>Linva</a:t>
            </a:r>
            <a:endParaRPr lang="cs-CZ" b="1" dirty="0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1D97A9B0-96F2-AE45-8B7D-CD9F4E34B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226DF6A7-B8D7-DF0F-0D3C-AEAF5C7F3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720"/>
            <a:ext cx="5593080" cy="4236720"/>
          </a:xfrm>
        </p:spPr>
        <p:txBody>
          <a:bodyPr>
            <a:normAutofit lnSpcReduction="10000"/>
          </a:bodyPr>
          <a:lstStyle/>
          <a:p>
            <a:r>
              <a:rPr lang="cs-CZ" dirty="0"/>
              <a:t>v Územním plánu Čelákovic je vymezena v největší rozvojové (dosud nezastavěné) oblasti ve městě Krátké </a:t>
            </a:r>
            <a:r>
              <a:rPr lang="cs-CZ" dirty="0" err="1"/>
              <a:t>Linvě</a:t>
            </a:r>
            <a:r>
              <a:rPr lang="cs-CZ" dirty="0"/>
              <a:t> (50,02 ha) plocha pro parkoviště a terminál veřejné hromadné dopravy (pro budoucí VRT Polabí a terminál Praha-východ v Nehvizdech, který bude od železniční stanice Čelákovice vzdálen 3 km, ale nebude napojen na konvenční trať)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DC3723D-B690-A989-B5AF-72A54050E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81" y="1781499"/>
            <a:ext cx="2553641" cy="237394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89115FD-B04E-4002-3331-5E90774658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889" y="4451613"/>
            <a:ext cx="2916378" cy="183238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DC60CFA-42C1-D07A-E246-1F7153D70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504" y="4580733"/>
            <a:ext cx="2798470" cy="157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78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BB83B-53BF-1FCC-EB10-88ACE589C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8FCB98-4B9C-C429-D80D-2F2C971D0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Řešení parkování v okolních obcích a městech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686560F9-03DA-DA11-6452-513E61BBA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E6942292-C78C-B6B4-59A0-3F1BF65D8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458720"/>
            <a:ext cx="11170921" cy="4236720"/>
          </a:xfrm>
        </p:spPr>
        <p:txBody>
          <a:bodyPr>
            <a:normAutofit/>
          </a:bodyPr>
          <a:lstStyle/>
          <a:p>
            <a:r>
              <a:rPr lang="cs-CZ" dirty="0"/>
              <a:t>Čelákovice – parkovací dům 97 míst + parkoviště 57 míst (celkem 154 míst)</a:t>
            </a:r>
          </a:p>
          <a:p>
            <a:endParaRPr lang="cs-CZ" dirty="0"/>
          </a:p>
          <a:p>
            <a:r>
              <a:rPr lang="cs-CZ" dirty="0"/>
              <a:t>Lysá nad Labem – parkoviště P+R (157 míst)</a:t>
            </a:r>
          </a:p>
          <a:p>
            <a:r>
              <a:rPr lang="cs-CZ" dirty="0" err="1"/>
              <a:t>Mstětice</a:t>
            </a:r>
            <a:r>
              <a:rPr lang="cs-CZ" dirty="0"/>
              <a:t> – v přípravě výstavba parkovacího domu (316 míst)</a:t>
            </a:r>
          </a:p>
          <a:p>
            <a:r>
              <a:rPr lang="cs-CZ" dirty="0"/>
              <a:t>Zeleneč – parkoviště (6 míst)</a:t>
            </a:r>
          </a:p>
          <a:p>
            <a:r>
              <a:rPr lang="cs-CZ" dirty="0"/>
              <a:t>Praha-Horní Počernice (55 míst)</a:t>
            </a:r>
          </a:p>
        </p:txBody>
      </p:sp>
    </p:spTree>
    <p:extLst>
      <p:ext uri="{BB962C8B-B14F-4D97-AF65-F5344CB8AC3E}">
        <p14:creationId xmlns:p14="http://schemas.microsoft.com/office/powerpoint/2010/main" val="2697370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D2B09-BE1D-FCCD-0480-3FDF815FA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41BB08-568D-A187-F2E5-A996F4706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Závěr – zhodnocení + a – 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3D0F0133-206C-58BD-E8D0-BC1488E21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63D46E5C-7605-92E1-ED8B-E1F37BCE9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458720"/>
            <a:ext cx="11170921" cy="4236720"/>
          </a:xfrm>
        </p:spPr>
        <p:txBody>
          <a:bodyPr>
            <a:normAutofit/>
          </a:bodyPr>
          <a:lstStyle/>
          <a:p>
            <a:r>
              <a:rPr lang="cs-CZ" dirty="0"/>
              <a:t>nehlídaný parkovací dům P+R Čelákovice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C742BAFD-1B40-35CB-0960-88CD79939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521870"/>
              </p:ext>
            </p:extLst>
          </p:nvPr>
        </p:nvGraphicFramePr>
        <p:xfrm>
          <a:off x="1182913" y="2959012"/>
          <a:ext cx="10387046" cy="3770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3523">
                  <a:extLst>
                    <a:ext uri="{9D8B030D-6E8A-4147-A177-3AD203B41FA5}">
                      <a16:colId xmlns:a16="http://schemas.microsoft.com/office/drawing/2014/main" val="82005654"/>
                    </a:ext>
                  </a:extLst>
                </a:gridCol>
                <a:gridCol w="5193523">
                  <a:extLst>
                    <a:ext uri="{9D8B030D-6E8A-4147-A177-3AD203B41FA5}">
                      <a16:colId xmlns:a16="http://schemas.microsoft.com/office/drawing/2014/main" val="3940935045"/>
                    </a:ext>
                  </a:extLst>
                </a:gridCol>
              </a:tblGrid>
              <a:tr h="456119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Pozitiva 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/>
                        <a:t>Negativa –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115202"/>
                  </a:ext>
                </a:extLst>
              </a:tr>
              <a:tr h="787274">
                <a:tc>
                  <a:txBody>
                    <a:bodyPr/>
                    <a:lstStyle/>
                    <a:p>
                      <a:r>
                        <a:rPr lang="cs-CZ" sz="2000" dirty="0"/>
                        <a:t>Zvýšení počtu parkovacích míst u železniční trati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Majetkové vypořádání (ČD, SŽ)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091457"/>
                  </a:ext>
                </a:extLst>
              </a:tr>
              <a:tr h="1124677">
                <a:tc>
                  <a:txBody>
                    <a:bodyPr/>
                    <a:lstStyle/>
                    <a:p>
                      <a:r>
                        <a:rPr lang="cs-CZ" sz="2000" dirty="0"/>
                        <a:t>Bezbariérovost objektů, propojení s cyklo- a autobusovou dopravu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Zdlouhavý povolovací proces (5 let), velké množství limitů (ochranné i bezpečností pásmo dráhy)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572915"/>
                  </a:ext>
                </a:extLst>
              </a:tr>
              <a:tr h="456119">
                <a:tc>
                  <a:txBody>
                    <a:bodyPr/>
                    <a:lstStyle/>
                    <a:p>
                      <a:r>
                        <a:rPr lang="cs-CZ" sz="2000" dirty="0"/>
                        <a:t>Hospodárný provoz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Bez dotace (90 %) by realizace byla velmi obtížná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352117"/>
                  </a:ext>
                </a:extLst>
              </a:tr>
              <a:tr h="456119">
                <a:tc>
                  <a:txBody>
                    <a:bodyPr/>
                    <a:lstStyle/>
                    <a:p>
                      <a:r>
                        <a:rPr lang="cs-CZ" sz="2000" dirty="0"/>
                        <a:t>Další zatraktivnění veřejné dopravy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/>
                        <a:t>Technické problémy po zprovoznění </a:t>
                      </a:r>
                    </a:p>
                    <a:p>
                      <a:endParaRPr lang="cs-CZ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523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9922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56611-B34F-0912-A33D-29744FE6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AFB664-2D8D-2E36-7DA6-54CDF8D1E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Velké poděkování na závěr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F3774246-ADF1-93EE-8B06-9A51D7653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0B8AC8C4-2BCA-FD6B-4414-199EC1CA1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902" y="1824239"/>
            <a:ext cx="7335416" cy="4236720"/>
          </a:xfrm>
        </p:spPr>
        <p:txBody>
          <a:bodyPr>
            <a:noAutofit/>
          </a:bodyPr>
          <a:lstStyle/>
          <a:p>
            <a:r>
              <a:rPr lang="cs-CZ" sz="2400" dirty="0"/>
              <a:t>Správě železnic za proinvestování 2,5 mld. Kč na území města Čelákovic a skvělou spolupráci s městem Čelákovice</a:t>
            </a:r>
          </a:p>
          <a:p>
            <a:r>
              <a:rPr lang="cs-CZ" sz="2400" dirty="0"/>
              <a:t>Evropské unii a Ministerstvu pro místní rozvoj za poskytnutí dotace z Integrovaného regionálního operačního programu ve výši 84,5 mil. Kč</a:t>
            </a:r>
          </a:p>
          <a:p>
            <a:r>
              <a:rPr lang="cs-CZ" sz="2400" dirty="0"/>
              <a:t>dotačnímu managementu, společnosti B&amp;P </a:t>
            </a:r>
            <a:r>
              <a:rPr lang="cs-CZ" sz="2400" dirty="0" err="1"/>
              <a:t>Research</a:t>
            </a:r>
            <a:r>
              <a:rPr lang="cs-CZ" sz="2400" dirty="0"/>
              <a:t> (nyní </a:t>
            </a:r>
            <a:r>
              <a:rPr lang="cs-CZ" sz="2400" dirty="0" err="1"/>
              <a:t>Gervis</a:t>
            </a:r>
            <a:r>
              <a:rPr lang="cs-CZ" sz="2400" dirty="0"/>
              <a:t>), za důslednou kontrolu všech podmínek poskytnuté dotace</a:t>
            </a:r>
          </a:p>
          <a:p>
            <a:r>
              <a:rPr lang="cs-CZ" sz="2400" dirty="0"/>
              <a:t>všem uživatelům, kteří parkovací dům P+R ve městě aktivně využívají</a:t>
            </a:r>
          </a:p>
          <a:p>
            <a:endParaRPr lang="cs-CZ" sz="2400" b="1" dirty="0"/>
          </a:p>
          <a:p>
            <a:pPr marL="0" indent="0" algn="ctr">
              <a:buNone/>
            </a:pPr>
            <a:r>
              <a:rPr lang="cs-CZ" sz="2400" b="1" dirty="0"/>
              <a:t>D Ě K U J E M E!!!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3506B63-11F5-C57A-B568-1DCA2513F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18" y="2575560"/>
            <a:ext cx="3817620" cy="254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25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71C80-6749-F532-1B0F-F27E11A01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A7B8E7-9324-EAAE-24B8-6C763150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350" y="1009936"/>
            <a:ext cx="6951259" cy="35939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Děkuji za pozornost!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706EFECA-0788-25B5-24F2-2CF20334F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91" y="322195"/>
            <a:ext cx="3284618" cy="1114512"/>
          </a:xfrm>
          <a:prstGeom prst="rect">
            <a:avLst/>
          </a:prstGeom>
        </p:spPr>
      </p:pic>
      <p:sp>
        <p:nvSpPr>
          <p:cNvPr id="22" name="Zástupný obsah 21">
            <a:extLst>
              <a:ext uri="{FF2B5EF4-FFF2-40B4-BE49-F238E27FC236}">
                <a16:creationId xmlns:a16="http://schemas.microsoft.com/office/drawing/2014/main" id="{2A27A271-7AFE-EFCF-E8A5-769C379D3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2090"/>
            <a:ext cx="10515600" cy="39345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400" b="1" dirty="0"/>
              <a:t>Ing. Petr Studnička, PhD.</a:t>
            </a:r>
          </a:p>
          <a:p>
            <a:pPr marL="0" indent="0" algn="ctr">
              <a:buNone/>
            </a:pPr>
            <a:endParaRPr lang="cs-CZ" sz="2400" b="1" dirty="0"/>
          </a:p>
          <a:p>
            <a:pPr marL="0" indent="0" algn="ctr">
              <a:buNone/>
            </a:pPr>
            <a:r>
              <a:rPr lang="cs-CZ" sz="2400" b="1" dirty="0"/>
              <a:t>institut veřejné správy a regionálních studií</a:t>
            </a:r>
          </a:p>
          <a:p>
            <a:pPr marL="0" indent="0" algn="ctr">
              <a:buNone/>
            </a:pPr>
            <a:r>
              <a:rPr lang="cs-CZ" sz="2400" b="1" dirty="0"/>
              <a:t>místostarosta města Čelákovic</a:t>
            </a:r>
          </a:p>
          <a:p>
            <a:pPr marL="0" indent="0" algn="ctr">
              <a:buNone/>
            </a:pPr>
            <a:endParaRPr lang="cs-CZ" sz="2400" b="1" dirty="0"/>
          </a:p>
          <a:p>
            <a:pPr marL="0" indent="0" algn="ctr">
              <a:buNone/>
            </a:pPr>
            <a:r>
              <a:rPr lang="cs-CZ" sz="2400" dirty="0">
                <a:hlinkClick r:id="rId3"/>
              </a:rPr>
              <a:t>petr.studnicka@cvut.cz</a:t>
            </a:r>
            <a:endParaRPr lang="cs-CZ" sz="2400" dirty="0"/>
          </a:p>
          <a:p>
            <a:pPr marL="0" indent="0" algn="ctr">
              <a:buNone/>
            </a:pPr>
            <a:r>
              <a:rPr lang="cs-CZ" sz="2400" dirty="0">
                <a:hlinkClick r:id="rId4"/>
              </a:rPr>
              <a:t>petr.studnicka@celakovice.cz</a:t>
            </a:r>
            <a:r>
              <a:rPr lang="cs-CZ" sz="2400" dirty="0"/>
              <a:t> </a:t>
            </a:r>
          </a:p>
          <a:p>
            <a:pPr marL="0" indent="0" algn="ctr">
              <a:buNone/>
            </a:pPr>
            <a:r>
              <a:rPr lang="cs-CZ" sz="2400" dirty="0"/>
              <a:t>(+420) 728 412 808</a:t>
            </a:r>
          </a:p>
          <a:p>
            <a:pPr>
              <a:buNone/>
            </a:pPr>
            <a:endParaRPr lang="cs-CZ" sz="2400" b="1" dirty="0">
              <a:solidFill>
                <a:srgbClr val="EC7206"/>
              </a:solidFill>
            </a:endParaRPr>
          </a:p>
          <a:p>
            <a:pPr marL="0" indent="0">
              <a:buNone/>
            </a:pPr>
            <a:endParaRPr lang="cs-CZ" sz="3200" b="1" dirty="0">
              <a:solidFill>
                <a:srgbClr val="EC7206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 descr="Čelákovice (Okres Praha-východ) – CzechIndex">
            <a:extLst>
              <a:ext uri="{FF2B5EF4-FFF2-40B4-BE49-F238E27FC236}">
                <a16:creationId xmlns:a16="http://schemas.microsoft.com/office/drawing/2014/main" id="{841B2A98-6B2B-B5A4-1D2F-8A4521ADA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3942" y="359882"/>
            <a:ext cx="1168605" cy="129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7018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1261</Words>
  <Application>Microsoft Office PowerPoint</Application>
  <PresentationFormat>Širokoúhlá obrazovka</PresentationFormat>
  <Paragraphs>135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Motiv Office</vt:lpstr>
      <vt:lpstr>Nehlídaný parkovací dům  P+R Čelákovice</vt:lpstr>
      <vt:lpstr>Železniční trať  Praha – Lysá nad Labem</vt:lpstr>
      <vt:lpstr>Železniční trať  Praha – Lysá nad Labem</vt:lpstr>
      <vt:lpstr>Město Čelákovice – železniční zastávka Čelákovice-Jiřina</vt:lpstr>
      <vt:lpstr>Město Čelákovice – železniční stanice Čelákovice</vt:lpstr>
      <vt:lpstr>Město Čelákovice – železniční stanice Čelákovice</vt:lpstr>
      <vt:lpstr>Město Čelákovice – železniční stanice Čelákovice</vt:lpstr>
      <vt:lpstr>Město Čelákovice – železniční stanice Čelákovice</vt:lpstr>
      <vt:lpstr>Město Čelákovice – železniční stanice Čelákovice</vt:lpstr>
      <vt:lpstr>Město Čelákovice – železniční stanice Čelákovice</vt:lpstr>
      <vt:lpstr>Město Čelákovice – železniční stanice Čelákovice</vt:lpstr>
      <vt:lpstr>Město Čelákovice – lokalita pod nádražím a hlavní třídy</vt:lpstr>
      <vt:lpstr>Město Čelákovice – lokalita za nádražím a Krátká Linva</vt:lpstr>
      <vt:lpstr>Řešení parkování v okolních obcích a městech</vt:lpstr>
      <vt:lpstr>Závěr – zhodnocení + a – </vt:lpstr>
      <vt:lpstr>Velké poděkování na závěr</vt:lpstr>
      <vt:lpstr>Děkuji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Palic, Radko</dc:creator>
  <cp:lastModifiedBy>Vrátná Nikola Ing.</cp:lastModifiedBy>
  <cp:revision>8</cp:revision>
  <dcterms:created xsi:type="dcterms:W3CDTF">2025-05-30T14:10:06Z</dcterms:created>
  <dcterms:modified xsi:type="dcterms:W3CDTF">2026-09-25T09:46:08Z</dcterms:modified>
</cp:coreProperties>
</file>