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80" r:id="rId2"/>
    <p:sldId id="268" r:id="rId3"/>
    <p:sldId id="278" r:id="rId4"/>
    <p:sldId id="271" r:id="rId5"/>
    <p:sldId id="276" r:id="rId6"/>
    <p:sldId id="267" r:id="rId7"/>
    <p:sldId id="264" r:id="rId8"/>
    <p:sldId id="270" r:id="rId9"/>
    <p:sldId id="279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A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94"/>
  </p:normalViewPr>
  <p:slideViewPr>
    <p:cSldViewPr snapToGrid="0">
      <p:cViewPr>
        <p:scale>
          <a:sx n="96" d="100"/>
          <a:sy n="96" d="100"/>
        </p:scale>
        <p:origin x="7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F6710-6D5A-6347-B808-A2F2EDCCBD0C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C3C11-943D-EE40-9F35-1D7A94079C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849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Pracoval jsem v USA a věřte že bez auta v Kalifornii nejde žít. Tohle je škola… já u jedné takové čekal v létě a nikdy víc.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AFD61-59C7-4E9E-9606-684D9E7BC54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38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Byl </a:t>
            </a:r>
            <a:r>
              <a:rPr lang="cs-CZ" dirty="0" err="1"/>
              <a:t>sjem</a:t>
            </a:r>
            <a:r>
              <a:rPr lang="cs-CZ" dirty="0"/>
              <a:t> i v Rakousku, kde si do bankomatu doslova zajedete. Na kole. A na kole vám doveze pošťák zásilku.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AFD61-59C7-4E9E-9606-684D9E7BC54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34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 vlaku jsou dlouhá pole parkování pro kola a infrastruktura je top.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AFD61-59C7-4E9E-9606-684D9E7BC54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3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Když přijedou přátelé, nedává smysl k přesunům používat nic jiného než kolo.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AFD61-59C7-4E9E-9606-684D9E7BC54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32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Nebo Švédsko. Kola před panelákem a </a:t>
            </a:r>
            <a:r>
              <a:rPr lang="cs-CZ" dirty="0" err="1"/>
              <a:t>praktick</a:t>
            </a:r>
            <a:r>
              <a:rPr lang="cs-CZ" dirty="0"/>
              <a:t> </a:t>
            </a:r>
            <a:r>
              <a:rPr lang="cs-CZ" dirty="0" err="1"/>
              <a:t>ynemožné</a:t>
            </a:r>
            <a:r>
              <a:rPr lang="cs-CZ" dirty="0"/>
              <a:t> najít chodník bez cyklostezky. </a:t>
            </a:r>
            <a:r>
              <a:rPr lang="cs-CZ" dirty="0" err="1"/>
              <a:t>Modal</a:t>
            </a:r>
            <a:r>
              <a:rPr lang="cs-CZ" dirty="0"/>
              <a:t> </a:t>
            </a:r>
            <a:r>
              <a:rPr lang="cs-CZ" dirty="0" err="1"/>
              <a:t>share</a:t>
            </a:r>
            <a:r>
              <a:rPr lang="cs-CZ" dirty="0"/>
              <a:t> cyklo dopravy 25% a cíl 40%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AFD61-59C7-4E9E-9606-684D9E7BC54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82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Parking před obchodem a u práce.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AFD61-59C7-4E9E-9606-684D9E7BC54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716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 kvalitní veřejný prostor.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AFD61-59C7-4E9E-9606-684D9E7BC54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17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25B376-29B9-83D4-19F1-078F5712C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E64093-E82E-8923-5842-F6F8BD220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754ED1-5C8A-22A3-0697-2AC8521F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CF1841-D3EB-0F8D-3BC2-D555E18C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D4C0DD-BCEC-669B-05CA-5783BACF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30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D5D23-3882-228F-3A0E-9686201F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8637B57-62B0-6091-95D9-B91953042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C3E828-ED4A-6CA8-5DFA-FB387E755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DC28E2-E1C1-7624-A90E-B0B126DF9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5DBCAF-A1B9-2642-009F-29D608C2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31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361F886-AD64-A9C5-CE59-5FD4FBAA5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7B8FE2B-B9DF-1F51-693E-EB2405805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6F2463-8CB7-A409-300E-F239DA5F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1BC107-FF6D-C589-4FDE-3DDC6EDA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3E41C1-2EAB-D215-1F19-446943BB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0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FEF1B-03E9-3897-28CE-CC91368B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64A4D8-C627-BE5E-5036-230CAD4F5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83DAEA-7733-D0C6-1F20-BF6122DB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8C0BF1-B416-1A84-1573-A7AE5531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3F0F0C-C8EF-5A49-D97E-46532309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15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28B59-1271-20CD-01B3-0EBF5838D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BCBADF-2E0C-D507-8838-249090C21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91CC7E-576A-82E4-3C44-D0A46D05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8A465A-6474-3F90-7C0A-7C2422F3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BA77C2-DA55-83A4-1543-80B37096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87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01141-8982-C626-EF83-4D268ED2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8CA14-C034-B4A4-5BF4-4289E31A9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79B733-9CFB-6844-740C-11E27D122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595A91-4F2D-1892-333E-4A227CD9B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6ACD01-BF27-6096-5D04-7CEE256A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AB7424-2CBA-17E5-C483-261D9A5C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394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45CA6-805E-DE87-3DF5-105BB60B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E4CBD9-F2C2-49DD-BB58-504290EA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254FA6-07E9-9B5F-B361-11C704050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A756B6A-F6F6-C609-F98E-9C1739D0BF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E9BE8F9-1EB2-896F-E430-5613543A9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6608FF9-C0AB-1F98-C961-3CF15BCB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52BCB50-D470-672A-BB20-0C1F7F189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C41A88F-26F4-384F-0948-3B94927A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53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B9482-00D3-C2D9-5BC8-3C8094A7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0CE02FD-40C0-FF34-C97A-A50AD3388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B776ECB-E88D-CB22-846E-533BB7CF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5F55CE3-DE2B-6F8B-351F-93D25B86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964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670C93-FE9C-48B3-B8C7-721F3713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8EC9B0-7C96-21CD-4904-55FC82CD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30DF2E7-265A-1FDC-ACCF-C8B22C63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776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EF633-8083-AF85-621E-3B6483A0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097A1A-A3EE-A24B-78C8-B80D213E1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3816BB-AAF7-318A-6964-C64C3A8AD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5DB29A-8A30-495A-C86A-4494043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18ECA1-4017-90E8-231D-248354AE2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B7618B-BFBE-6AC6-D8BB-5017DFBE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31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381D77-9374-443F-E9FA-3EA999667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12C3AEC-DC83-632B-1963-820FE8B63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071A25-F46D-2E0C-A77A-AE631A8C2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6B954-A38B-B074-D0EB-BCE2A647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DA6384-1364-B8A8-E84B-2863054C7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F84F678-0A08-EA9C-36A6-91EB6307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68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0726B52-2A69-1C2F-0C8E-001B3350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80E4EC-7FE2-4F3B-5A93-29B575FAB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728C91-BF63-537B-A883-1991B0E8C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ADFEA-1F33-E74F-9B3C-7A18C61DD971}" type="datetimeFigureOut">
              <a:rPr lang="cs-CZ" smtClean="0"/>
              <a:t>07.06.2023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69E0DD-6CD5-DE0C-B25C-0D8DAEEBF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28968D-64D6-09CF-6924-DBF84EACF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9BB1D-195D-B74C-B130-36D128361F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18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712E68-46DA-62C1-4A0A-86E85E3F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9779FDE5-5C5E-B310-2584-3A6DAC630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4990777"/>
            <a:ext cx="12173139" cy="1867223"/>
          </a:xfrm>
        </p:spPr>
      </p:pic>
      <p:pic>
        <p:nvPicPr>
          <p:cNvPr id="4" name="Obrázek 3" descr="Obsah obrázku Lidská tvář, osoba, vázanka, Brada&#10;&#10;Popis byl vytvořen automaticky">
            <a:extLst>
              <a:ext uri="{FF2B5EF4-FFF2-40B4-BE49-F238E27FC236}">
                <a16:creationId xmlns:a16="http://schemas.microsoft.com/office/drawing/2014/main" id="{D542F654-8043-A20F-9994-2CE3DC907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"/>
          <a:stretch/>
        </p:blipFill>
        <p:spPr>
          <a:xfrm>
            <a:off x="8519467" y="2464089"/>
            <a:ext cx="2834333" cy="2834333"/>
          </a:xfrm>
          <a:prstGeom prst="ellipse">
            <a:avLst/>
          </a:prstGeom>
          <a:ln w="63500" cap="rnd">
            <a:solidFill>
              <a:srgbClr val="1FAAE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682CCE-EB9E-5746-AC24-7B79E657899A}"/>
              </a:ext>
            </a:extLst>
          </p:cNvPr>
          <p:cNvSpPr txBox="1"/>
          <p:nvPr/>
        </p:nvSpPr>
        <p:spPr>
          <a:xfrm>
            <a:off x="2693726" y="3881255"/>
            <a:ext cx="51550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400" dirty="0">
                <a:solidFill>
                  <a:srgbClr val="1FAAE4"/>
                </a:solidFill>
                <a:cs typeface="Arial" panose="020B0604020202020204" pitchFamily="34" charset="0"/>
              </a:rPr>
              <a:t>Ondřej </a:t>
            </a:r>
            <a:r>
              <a:rPr lang="cs-CZ" sz="4400" dirty="0" err="1">
                <a:solidFill>
                  <a:srgbClr val="1FAAE4"/>
                </a:solidFill>
                <a:cs typeface="Arial" panose="020B0604020202020204" pitchFamily="34" charset="0"/>
              </a:rPr>
              <a:t>Běnek</a:t>
            </a:r>
            <a:endParaRPr lang="cs-CZ" sz="4400" dirty="0">
              <a:solidFill>
                <a:srgbClr val="1FAAE4"/>
              </a:solidFill>
              <a:cs typeface="Arial" panose="020B0604020202020204" pitchFamily="34" charset="0"/>
            </a:endParaRPr>
          </a:p>
          <a:p>
            <a:pPr algn="r"/>
            <a:r>
              <a:rPr lang="cs-CZ" sz="2400" dirty="0">
                <a:solidFill>
                  <a:srgbClr val="1FAAE4"/>
                </a:solidFill>
                <a:cs typeface="Arial" panose="020B0604020202020204" pitchFamily="34" charset="0"/>
              </a:rPr>
              <a:t>Strategická komunikace</a:t>
            </a:r>
          </a:p>
        </p:txBody>
      </p:sp>
      <p:pic>
        <p:nvPicPr>
          <p:cNvPr id="9" name="Obrázek 8" descr="Obsah obrázku snímek obrazovky, grafický design, panoráma&#10;&#10;Popis byl vytvořen automaticky">
            <a:extLst>
              <a:ext uri="{FF2B5EF4-FFF2-40B4-BE49-F238E27FC236}">
                <a16:creationId xmlns:a16="http://schemas.microsoft.com/office/drawing/2014/main" id="{5E5B9E4D-52F0-1FE5-663F-D605C353B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1919"/>
            <a:ext cx="12173139" cy="186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6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8AACC-FD45-68F5-77FB-348B93D75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0359D47-B5A5-FBE2-5DE3-267474D67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989599" cy="989599"/>
          </a:xfrm>
        </p:spPr>
      </p:pic>
      <p:pic>
        <p:nvPicPr>
          <p:cNvPr id="4" name="Obrázek 3" descr="Obsah obrázku text, obloha, exteriér, silnice&#10;&#10;Popis byl vytvořen automaticky">
            <a:extLst>
              <a:ext uri="{FF2B5EF4-FFF2-40B4-BE49-F238E27FC236}">
                <a16:creationId xmlns:a16="http://schemas.microsoft.com/office/drawing/2014/main" id="{019F7590-E826-272A-27F3-DB1E77669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575" y="0"/>
            <a:ext cx="9144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C9DF84-0175-B91F-C7B5-95430233A8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9" t="23162" r="13281"/>
          <a:stretch/>
        </p:blipFill>
        <p:spPr>
          <a:xfrm>
            <a:off x="4171950" y="-1"/>
            <a:ext cx="8020050" cy="6857681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3F9AAD04-9D22-644B-4BB1-45F73D621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" y="230188"/>
            <a:ext cx="1094486" cy="10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8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9C9E4-4E7F-F242-3557-3E4E0CD36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 descr="Obsah obrázku země, exteriér, kolo, chodník&#10;&#10;Popis byl vytvořen automaticky">
            <a:extLst>
              <a:ext uri="{FF2B5EF4-FFF2-40B4-BE49-F238E27FC236}">
                <a16:creationId xmlns:a16="http://schemas.microsoft.com/office/drawing/2014/main" id="{46890D3A-3422-D3DE-2992-774E4458A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78" y="0"/>
            <a:ext cx="9124122" cy="6843092"/>
          </a:xfrm>
        </p:spPr>
      </p:pic>
      <p:pic>
        <p:nvPicPr>
          <p:cNvPr id="7" name="Obrázek 6" descr="Obsah obrázku text, kolo, exteriér, zaparkované&#10;&#10;Popis byl vytvořen automaticky">
            <a:extLst>
              <a:ext uri="{FF2B5EF4-FFF2-40B4-BE49-F238E27FC236}">
                <a16:creationId xmlns:a16="http://schemas.microsoft.com/office/drawing/2014/main" id="{7FBD4968-832C-8211-AF64-EE9590DD3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Zástupný obsah 7">
            <a:extLst>
              <a:ext uri="{FF2B5EF4-FFF2-40B4-BE49-F238E27FC236}">
                <a16:creationId xmlns:a16="http://schemas.microsoft.com/office/drawing/2014/main" id="{D8980147-D3C2-F1E5-976F-67E05D4BA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" y="215900"/>
            <a:ext cx="989599" cy="9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9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CA488-B3C5-0B07-5E7B-74C8E7A1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DC43C-1160-887A-120B-43ED65B0A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 descr="Obsah obrázku kolo, interiér, lidé, skupina&#10;&#10;Popis byl vytvořen automaticky">
            <a:extLst>
              <a:ext uri="{FF2B5EF4-FFF2-40B4-BE49-F238E27FC236}">
                <a16:creationId xmlns:a16="http://schemas.microsoft.com/office/drawing/2014/main" id="{81FF546C-1792-561D-6FE0-595FAB1AD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25" y="0"/>
            <a:ext cx="9144000" cy="6858000"/>
          </a:xfrm>
          <a:prstGeom prst="rect">
            <a:avLst/>
          </a:prstGeom>
        </p:spPr>
      </p:pic>
      <p:pic>
        <p:nvPicPr>
          <p:cNvPr id="5" name="Obrázek 4" descr="Obsah obrázku obloha, exteriér, voda, kolo&#10;&#10;Popis byl vytvořen automaticky">
            <a:extLst>
              <a:ext uri="{FF2B5EF4-FFF2-40B4-BE49-F238E27FC236}">
                <a16:creationId xmlns:a16="http://schemas.microsoft.com/office/drawing/2014/main" id="{E4215A5C-6AC3-9E46-44B1-FF956ACA9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1" r="14376"/>
          <a:stretch/>
        </p:blipFill>
        <p:spPr>
          <a:xfrm>
            <a:off x="6053250" y="0"/>
            <a:ext cx="6134100" cy="6858000"/>
          </a:xfrm>
          <a:prstGeom prst="rect">
            <a:avLst/>
          </a:prstGeom>
        </p:spPr>
      </p:pic>
      <p:pic>
        <p:nvPicPr>
          <p:cNvPr id="6" name="Zástupný obsah 7">
            <a:extLst>
              <a:ext uri="{FF2B5EF4-FFF2-40B4-BE49-F238E27FC236}">
                <a16:creationId xmlns:a16="http://schemas.microsoft.com/office/drawing/2014/main" id="{75E41B04-5E00-055D-9849-8995395CF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" y="215900"/>
            <a:ext cx="989599" cy="9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59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F93FA-54F5-5B99-8D34-A45CD5A9D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70E7D7-992F-54C0-1B19-A892CF0F4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 descr="Obsah obrázku exteriér, obloha, kolo, jezdectví&#10;&#10;Popis byl vytvořen automaticky">
            <a:extLst>
              <a:ext uri="{FF2B5EF4-FFF2-40B4-BE49-F238E27FC236}">
                <a16:creationId xmlns:a16="http://schemas.microsoft.com/office/drawing/2014/main" id="{9E709C51-9F6B-AFE5-D886-A25FE5C2B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796" y="0"/>
            <a:ext cx="9144000" cy="6858000"/>
          </a:xfrm>
          <a:prstGeom prst="rect">
            <a:avLst/>
          </a:prstGeom>
        </p:spPr>
      </p:pic>
      <p:pic>
        <p:nvPicPr>
          <p:cNvPr id="4" name="Obrázek 3" descr="Obsah obrázku exteriér, budova, kolo, obloha&#10;&#10;Popis byl vytvořen automaticky">
            <a:extLst>
              <a:ext uri="{FF2B5EF4-FFF2-40B4-BE49-F238E27FC236}">
                <a16:creationId xmlns:a16="http://schemas.microsoft.com/office/drawing/2014/main" id="{90AEAA1E-F68F-E990-4CE7-DE64EF124E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5"/>
          <a:stretch/>
        </p:blipFill>
        <p:spPr>
          <a:xfrm>
            <a:off x="4406348" y="0"/>
            <a:ext cx="7785652" cy="6858000"/>
          </a:xfrm>
          <a:prstGeom prst="rect">
            <a:avLst/>
          </a:prstGeom>
        </p:spPr>
      </p:pic>
      <p:pic>
        <p:nvPicPr>
          <p:cNvPr id="6" name="Zástupný obsah 7">
            <a:extLst>
              <a:ext uri="{FF2B5EF4-FFF2-40B4-BE49-F238E27FC236}">
                <a16:creationId xmlns:a16="http://schemas.microsoft.com/office/drawing/2014/main" id="{4FD29292-333A-7447-C206-3D286BB1C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" y="215900"/>
            <a:ext cx="989599" cy="9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9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8F332-F6A4-6AE7-E1E6-865BB03F5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2A657B-8AA0-7B30-11B5-7C093242A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F840A1-8262-6E6F-586C-03C225B71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0"/>
            <a:ext cx="9144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28E981A-DD7A-7C3B-9934-8310FF3F3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90C154-D886-FC90-AA9A-FF3E296A8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4" y="133794"/>
            <a:ext cx="1094486" cy="10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12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FC050-7174-42F0-EF6F-B030998FC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7E1906-7EAB-664D-92F5-D42FF1B93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93F37F-BCF5-FDD0-AE16-DDFA0351C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269" y="0"/>
            <a:ext cx="9144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DBE2A8-4886-9529-61CC-D4F37A711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7"/>
          <a:stretch/>
        </p:blipFill>
        <p:spPr>
          <a:xfrm>
            <a:off x="0" y="0"/>
            <a:ext cx="69342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EA73D18-6E85-1082-94B8-A304B1FC0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4" y="133794"/>
            <a:ext cx="1094486" cy="109448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E7D64A3-14BD-EC2E-B913-0B6961C3D8E8}"/>
              </a:ext>
            </a:extLst>
          </p:cNvPr>
          <p:cNvSpPr txBox="1"/>
          <p:nvPr/>
        </p:nvSpPr>
        <p:spPr>
          <a:xfrm>
            <a:off x="8737600" y="5213360"/>
            <a:ext cx="523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27 % (2008)</a:t>
            </a:r>
          </a:p>
          <a:p>
            <a:r>
              <a:rPr lang="cs-CZ" sz="4000" dirty="0">
                <a:solidFill>
                  <a:schemeClr val="bg1"/>
                </a:solidFill>
              </a:rPr>
              <a:t>40 % (2030)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75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F5D88-FCCA-168F-3636-8F7AA08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8E5DBD-F322-63D1-5D34-51403A7D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 descr="Obsah obrázku exteriér, obloha, kolo&#10;&#10;Popis byl vytvořen automaticky">
            <a:extLst>
              <a:ext uri="{FF2B5EF4-FFF2-40B4-BE49-F238E27FC236}">
                <a16:creationId xmlns:a16="http://schemas.microsoft.com/office/drawing/2014/main" id="{236782A9-9BAF-64D8-C403-0A7CCA18F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E7FC649-A41A-F3DA-2C3D-2A86D921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4" y="133794"/>
            <a:ext cx="1094486" cy="10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F863C-7AF4-8316-A604-E5D2DE10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Obsah obrázku snímek obrazovky, grafický design, panoráma&#10;&#10;Popis byl vytvořen automaticky">
            <a:extLst>
              <a:ext uri="{FF2B5EF4-FFF2-40B4-BE49-F238E27FC236}">
                <a16:creationId xmlns:a16="http://schemas.microsoft.com/office/drawing/2014/main" id="{17F97174-D94A-1A7C-347C-5404667AB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919"/>
            <a:ext cx="12173139" cy="1867223"/>
          </a:xfrm>
          <a:prstGeom prst="rect">
            <a:avLst/>
          </a:prstGeom>
        </p:spPr>
      </p:pic>
      <p:pic>
        <p:nvPicPr>
          <p:cNvPr id="11" name="Zástupný obsah 6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B1088521-E29D-8D06-175B-39A1E624F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990777"/>
            <a:ext cx="12173139" cy="1867223"/>
          </a:xfrm>
          <a:prstGeom prst="rect">
            <a:avLst/>
          </a:prstGeom>
        </p:spPr>
      </p:pic>
      <p:pic>
        <p:nvPicPr>
          <p:cNvPr id="7" name="Obrázek 6" descr="Obsah obrázku kruh, Grafika, snímek obrazovky, grafický design&#10;&#10;Popis byl vytvořen automaticky">
            <a:extLst>
              <a:ext uri="{FF2B5EF4-FFF2-40B4-BE49-F238E27FC236}">
                <a16:creationId xmlns:a16="http://schemas.microsoft.com/office/drawing/2014/main" id="{E904694C-7588-A258-6E4A-6D0DEA732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458" y="1980168"/>
            <a:ext cx="3944220" cy="394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589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137</Words>
  <Application>Microsoft Macintosh PowerPoint</Application>
  <PresentationFormat>Širokoúhlá obrazovka</PresentationFormat>
  <Paragraphs>18</Paragraphs>
  <Slides>9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Běnek</dc:creator>
  <cp:lastModifiedBy>Ondřej Běnek</cp:lastModifiedBy>
  <cp:revision>1</cp:revision>
  <dcterms:created xsi:type="dcterms:W3CDTF">2023-06-07T14:15:49Z</dcterms:created>
  <dcterms:modified xsi:type="dcterms:W3CDTF">2023-06-07T14:49:46Z</dcterms:modified>
</cp:coreProperties>
</file>