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90" r:id="rId4"/>
    <p:sldId id="284" r:id="rId5"/>
    <p:sldId id="287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082FA-0E07-9853-235C-E089829AB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972225-80AB-1AB4-5B64-56F455321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F9EE43-1B91-5BF6-3FB7-83694A11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84A1-32A8-418F-B7A2-D607093D9CC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F3F445-70E3-0C23-9E85-796C49DD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9ED8ED-631A-BC81-9C3C-4FAAC73A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E4E6-165E-484D-B61B-292C3790B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44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F12BF-2913-EB2C-95FE-ADB1AA99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86EC6AB-315D-83C0-4555-814476753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81BAB8-9379-1B4C-B450-21CF9BFD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84A1-32A8-418F-B7A2-D607093D9CC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78A9E9-2578-CB39-D343-773431F4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2F4123-F024-81ED-27CC-1250E16B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E4E6-165E-484D-B61B-292C3790B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95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6C317E-A2C1-AC5B-E8CB-EBCF68CA4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298178-08A9-9594-BD9A-A360C1A77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D96EE4-6673-FF6D-4988-BC0B62C1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84A1-32A8-418F-B7A2-D607093D9CC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48EA04-06C4-FB9C-EEB8-311D9D37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B335C9-1C78-B152-44D6-FCC24A5C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E4E6-165E-484D-B61B-292C3790B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84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43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Podtitul snímku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0954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0FA1C-396E-2E22-D7FF-E0D81016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FBA9C-6C29-C9E2-D8A2-48165F432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0C920C-4DF8-C2B8-99F7-91D03DCB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84A1-32A8-418F-B7A2-D607093D9CC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8E3079-8453-9537-2C5B-69353A9A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32AB8F-B12E-B1C9-EB4F-083B31CC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E4E6-165E-484D-B61B-292C3790B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67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68C4A-5B2F-CED6-F708-069FA8E6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9696A5-E2AD-937B-7669-AE2EE7A8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B9826E-3CB7-C3D6-FC6C-18BCBA8B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84A1-32A8-418F-B7A2-D607093D9CC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C4DCDB-2B2F-A819-1E35-148A1F8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5FD407-C21B-64CD-01B9-251B4A8C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E4E6-165E-484D-B61B-292C3790B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53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DD76F-DA23-458E-2F58-7AB47ED6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E2954-A2C6-B1BE-71C8-717558854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274003-C6AF-956F-60B7-91AC269D2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77703F-6354-F765-ECF9-62919139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84A1-32A8-418F-B7A2-D607093D9CC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8756C3-E57B-F084-6B63-617AC452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41A87D-F5DE-4D2E-9881-D6398AF4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E4E6-165E-484D-B61B-292C3790B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48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6E377-44BA-A515-B4E2-23289B416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5F18A8-3209-4957-6C68-5140A3E38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441B16-A622-CCEC-9174-660EEC2C2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FEAF80-3B9B-CA85-040C-0868CF8BC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CDA59B-738C-CE85-ECBC-5638AF3D4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2052AD3-786E-9156-6339-8EF9A28F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84A1-32A8-418F-B7A2-D607093D9CC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21A9FDD-6576-E42E-0E4A-63936027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A811FB-1806-869B-D4B9-2776DC65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E4E6-165E-484D-B61B-292C3790B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87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AFEB4-CD4E-1F76-13BD-BC1E946B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D0AE4F2-E8D0-9C40-343F-C9ED99D0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84A1-32A8-418F-B7A2-D607093D9CC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421256-3A04-7B49-70A7-A59EBC70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043C4A-E447-5647-9370-74CCB3AF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E4E6-165E-484D-B61B-292C3790B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8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DAA125-894A-05BF-57A4-8E1B7F0C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84A1-32A8-418F-B7A2-D607093D9CC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7C90CCA-5170-94A8-DC60-4B3A25D9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B7EBC1-E192-FD34-8E39-23F051D2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E4E6-165E-484D-B61B-292C3790B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37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D6BDF-A2E5-8AE2-7426-11B52097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30E210-4F1E-28C9-24CF-8B313DAC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7AD052-20EA-6573-4DF9-94A03325A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D82950-DAD9-8DA6-3434-53ACEEB7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84A1-32A8-418F-B7A2-D607093D9CC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6333FD-FD51-7330-3575-64BFF68F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9C11E7-AF1D-EAF8-3926-AFF34432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E4E6-165E-484D-B61B-292C3790B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42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3575D-84CE-0C65-622A-ACB0B2DD6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22EE856-2D2B-1FB5-66FC-F4E8DD87A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4C1EB1-7213-5D3D-31C8-C0532086D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289121-517B-9845-956A-E098C325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84A1-32A8-418F-B7A2-D607093D9CC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5BC994-4D0A-0A14-0E7B-BDA39EF6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89C16A-3642-8633-F7CE-6A757266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E4E6-165E-484D-B61B-292C3790B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40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AC0C488-A00C-A12E-17CB-66B83CDF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E186F8-EE99-DE4F-863F-1F82B6A9E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104700-5912-2DC7-9502-B1DDA6076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084A1-32A8-418F-B7A2-D607093D9CC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8B37C8-76BC-743E-EEB3-DDF1C57F5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95A5EC-F292-6D69-38AE-6C298D15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5E4E6-165E-484D-B61B-292C3790B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63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ttCMKSvi6Mg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43C287E-CA9F-88BF-DD75-D4724AA0C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30" y="2696960"/>
            <a:ext cx="5721739" cy="14640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2BAA9BB-88B3-F823-B749-12B3550314F4}"/>
              </a:ext>
            </a:extLst>
          </p:cNvPr>
          <p:cNvSpPr txBox="1"/>
          <p:nvPr/>
        </p:nvSpPr>
        <p:spPr>
          <a:xfrm>
            <a:off x="671338" y="4252726"/>
            <a:ext cx="10849322" cy="512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cs-CZ" sz="3000" b="1" dirty="0">
                <a:solidFill>
                  <a:srgbClr val="92D050"/>
                </a:solidFill>
                <a:ea typeface="+mj-ea"/>
                <a:cs typeface="+mj-cs"/>
                <a:sym typeface="Helvetica Neue"/>
              </a:rPr>
              <a:t>CHYTRÁ CESTA K CÍLI</a:t>
            </a:r>
          </a:p>
        </p:txBody>
      </p:sp>
    </p:spTree>
    <p:extLst>
      <p:ext uri="{BB962C8B-B14F-4D97-AF65-F5344CB8AC3E}">
        <p14:creationId xmlns:p14="http://schemas.microsoft.com/office/powerpoint/2010/main" val="273200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ázek 50">
            <a:extLst>
              <a:ext uri="{FF2B5EF4-FFF2-40B4-BE49-F238E27FC236}">
                <a16:creationId xmlns:a16="http://schemas.microsoft.com/office/drawing/2014/main" id="{D63F9DC0-1656-490C-9BF9-CCB336B8B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96" y="31178"/>
            <a:ext cx="2708703" cy="693104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CCD241E1-8A63-41F4-81A2-309249D7B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2" y="1870160"/>
            <a:ext cx="1838895" cy="620627"/>
          </a:xfrm>
          <a:prstGeom prst="rect">
            <a:avLst/>
          </a:prstGeom>
        </p:spPr>
      </p:pic>
      <p:sp>
        <p:nvSpPr>
          <p:cNvPr id="27" name="Levá složená závorka 26">
            <a:extLst>
              <a:ext uri="{FF2B5EF4-FFF2-40B4-BE49-F238E27FC236}">
                <a16:creationId xmlns:a16="http://schemas.microsoft.com/office/drawing/2014/main" id="{E242AD37-FE26-4B89-869E-22F3078E8360}"/>
              </a:ext>
            </a:extLst>
          </p:cNvPr>
          <p:cNvSpPr/>
          <p:nvPr/>
        </p:nvSpPr>
        <p:spPr>
          <a:xfrm rot="16200000">
            <a:off x="5777975" y="1303319"/>
            <a:ext cx="537697" cy="8500595"/>
          </a:xfrm>
          <a:prstGeom prst="leftBrace">
            <a:avLst>
              <a:gd name="adj1" fmla="val 42575"/>
              <a:gd name="adj2" fmla="val 49623"/>
            </a:avLst>
          </a:prstGeom>
          <a:noFill/>
          <a:ln w="76200" cap="flat">
            <a:solidFill>
              <a:srgbClr val="92D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defTabSz="457200" latinLnBrk="1" hangingPunct="0"/>
            <a:endParaRPr lang="cs-CZ" sz="900" dirty="0">
              <a:solidFill>
                <a:srgbClr val="000000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D50ED89-2A5A-4A42-A137-ABF051678E12}"/>
              </a:ext>
            </a:extLst>
          </p:cNvPr>
          <p:cNvSpPr txBox="1"/>
          <p:nvPr/>
        </p:nvSpPr>
        <p:spPr>
          <a:xfrm>
            <a:off x="4443904" y="5874452"/>
            <a:ext cx="3050711" cy="6668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cs-CZ" sz="4000" b="1" dirty="0">
                <a:solidFill>
                  <a:srgbClr val="92D050"/>
                </a:solidFill>
                <a:latin typeface="Montserrat" panose="00000500000000000000" pitchFamily="2" charset="-18"/>
                <a:ea typeface="+mj-ea"/>
                <a:cs typeface="+mj-cs"/>
                <a:sym typeface="Helvetica Neue"/>
              </a:rPr>
              <a:t>2 500 vozů</a:t>
            </a:r>
          </a:p>
        </p:txBody>
      </p:sp>
      <p:sp>
        <p:nvSpPr>
          <p:cNvPr id="48" name="Levá složená závorka 47">
            <a:extLst>
              <a:ext uri="{FF2B5EF4-FFF2-40B4-BE49-F238E27FC236}">
                <a16:creationId xmlns:a16="http://schemas.microsoft.com/office/drawing/2014/main" id="{B03CA615-C0AD-4D83-968E-74076B6133A2}"/>
              </a:ext>
            </a:extLst>
          </p:cNvPr>
          <p:cNvSpPr/>
          <p:nvPr/>
        </p:nvSpPr>
        <p:spPr>
          <a:xfrm rot="5400000">
            <a:off x="5553756" y="-3098130"/>
            <a:ext cx="1084488" cy="8598950"/>
          </a:xfrm>
          <a:prstGeom prst="leftBrace">
            <a:avLst>
              <a:gd name="adj1" fmla="val 50634"/>
              <a:gd name="adj2" fmla="val 49925"/>
            </a:avLst>
          </a:prstGeom>
          <a:noFill/>
          <a:ln w="76200" cap="flat">
            <a:solidFill>
              <a:srgbClr val="92D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defTabSz="457200" latinLnBrk="1" hangingPunct="0"/>
            <a:endParaRPr lang="cs-CZ" sz="900" dirty="0">
              <a:solidFill>
                <a:srgbClr val="000000"/>
              </a:solidFill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A7110B74-311A-4544-A02A-82DEF75547CE}"/>
              </a:ext>
            </a:extLst>
          </p:cNvPr>
          <p:cNvSpPr txBox="1"/>
          <p:nvPr/>
        </p:nvSpPr>
        <p:spPr>
          <a:xfrm>
            <a:off x="719164" y="1285408"/>
            <a:ext cx="10849322" cy="512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cs-CZ" sz="3000" b="1" dirty="0">
                <a:solidFill>
                  <a:srgbClr val="92D050"/>
                </a:solidFill>
                <a:latin typeface="Montserrat" panose="00000500000000000000" pitchFamily="2" charset="-18"/>
                <a:ea typeface="+mj-ea"/>
                <a:cs typeface="+mj-cs"/>
                <a:sym typeface="Helvetica Neue"/>
              </a:rPr>
              <a:t>Jedinečná mobilita od 1 minuty do 5 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9EB20-D214-ADD0-CAFB-7889D7A0F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31" y="2608050"/>
            <a:ext cx="3211528" cy="25109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4EF822-211F-DF67-ADE2-E1FB44784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99" y="2618339"/>
            <a:ext cx="3156249" cy="25006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AC161AF-7AE3-831A-8DEE-420961B3F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997" y="2608050"/>
            <a:ext cx="3156249" cy="250066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33C4471-7132-3CA3-818F-73C79EE51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26" y="1183694"/>
            <a:ext cx="3036989" cy="20879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7EFCA5C-E910-462F-4833-CE3487C2EF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09" y="1215855"/>
            <a:ext cx="2943428" cy="202360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édium 4">
            <a:hlinkClick r:id="" action="ppaction://media"/>
            <a:extLst>
              <a:ext uri="{FF2B5EF4-FFF2-40B4-BE49-F238E27FC236}">
                <a16:creationId xmlns:a16="http://schemas.microsoft.com/office/drawing/2014/main" id="{C5DFB8A4-697B-FF92-5850-2D76EC3AFE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4362"/>
            <a:ext cx="12185024" cy="55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60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315F43D-53DD-2D13-7657-4F2139F72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4" y="2254647"/>
            <a:ext cx="2760702" cy="1841625"/>
          </a:xfrm>
          <a:prstGeom prst="rect">
            <a:avLst/>
          </a:prstGeom>
        </p:spPr>
      </p:pic>
      <p:sp>
        <p:nvSpPr>
          <p:cNvPr id="172" name="Největší carsharing v České republice…"/>
          <p:cNvSpPr txBox="1">
            <a:spLocks noGrp="1"/>
          </p:cNvSpPr>
          <p:nvPr>
            <p:ph type="body" sz="half" idx="1"/>
          </p:nvPr>
        </p:nvSpPr>
        <p:spPr>
          <a:xfrm>
            <a:off x="298414" y="4200026"/>
            <a:ext cx="2707562" cy="14887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600"/>
            </a:pPr>
            <a:r>
              <a:rPr sz="1200" b="1" dirty="0">
                <a:latin typeface="Montserrat" panose="00000500000000000000" pitchFamily="2" charset="-18"/>
              </a:rPr>
              <a:t>1</a:t>
            </a:r>
            <a:r>
              <a:rPr lang="cs-CZ" sz="1200" b="1" dirty="0">
                <a:latin typeface="Montserrat" panose="00000500000000000000" pitchFamily="2" charset="-18"/>
              </a:rPr>
              <a:t> 3</a:t>
            </a:r>
            <a:r>
              <a:rPr sz="1200" b="1" dirty="0">
                <a:latin typeface="Montserrat" panose="00000500000000000000" pitchFamily="2" charset="-18"/>
              </a:rPr>
              <a:t>00</a:t>
            </a:r>
            <a:r>
              <a:rPr sz="1200" dirty="0">
                <a:latin typeface="Montserrat" panose="00000500000000000000" pitchFamily="2" charset="-18"/>
              </a:rPr>
              <a:t> </a:t>
            </a:r>
            <a:r>
              <a:rPr sz="1200" dirty="0" err="1">
                <a:latin typeface="Montserrat" panose="00000500000000000000" pitchFamily="2" charset="-18"/>
              </a:rPr>
              <a:t>vozů</a:t>
            </a:r>
            <a:r>
              <a:rPr sz="1200" dirty="0">
                <a:latin typeface="Montserrat" panose="00000500000000000000" pitchFamily="2" charset="-18"/>
              </a:rPr>
              <a:t> v </a:t>
            </a:r>
            <a:r>
              <a:rPr sz="1200" b="1" dirty="0" err="1">
                <a:latin typeface="Montserrat" panose="00000500000000000000" pitchFamily="2" charset="-18"/>
              </a:rPr>
              <a:t>Praze</a:t>
            </a:r>
            <a:r>
              <a:rPr sz="1200" dirty="0">
                <a:latin typeface="Montserrat" panose="00000500000000000000" pitchFamily="2" charset="-18"/>
              </a:rPr>
              <a:t> </a:t>
            </a:r>
            <a:endParaRPr lang="cs-CZ" sz="1200" dirty="0">
              <a:latin typeface="Montserrat" panose="00000500000000000000" pitchFamily="2" charset="-18"/>
            </a:endParaRPr>
          </a:p>
          <a:p>
            <a:pPr>
              <a:defRPr sz="4600"/>
            </a:pPr>
            <a:r>
              <a:rPr sz="1200" dirty="0">
                <a:latin typeface="Montserrat" panose="00000500000000000000" pitchFamily="2" charset="-18"/>
              </a:rPr>
              <a:t> </a:t>
            </a:r>
            <a:r>
              <a:rPr sz="1200" b="1" dirty="0">
                <a:latin typeface="Montserrat" panose="00000500000000000000" pitchFamily="2" charset="-18"/>
              </a:rPr>
              <a:t>100</a:t>
            </a:r>
            <a:r>
              <a:rPr sz="1200" dirty="0">
                <a:latin typeface="Montserrat" panose="00000500000000000000" pitchFamily="2" charset="-18"/>
              </a:rPr>
              <a:t> </a:t>
            </a:r>
            <a:r>
              <a:rPr sz="1200" dirty="0" err="1">
                <a:latin typeface="Montserrat" panose="00000500000000000000" pitchFamily="2" charset="-18"/>
              </a:rPr>
              <a:t>vozů</a:t>
            </a:r>
            <a:r>
              <a:rPr sz="1200" dirty="0">
                <a:latin typeface="Montserrat" panose="00000500000000000000" pitchFamily="2" charset="-18"/>
              </a:rPr>
              <a:t> v </a:t>
            </a:r>
            <a:r>
              <a:rPr sz="1200" b="1" dirty="0" err="1">
                <a:latin typeface="Montserrat" panose="00000500000000000000" pitchFamily="2" charset="-18"/>
              </a:rPr>
              <a:t>Brně</a:t>
            </a:r>
            <a:endParaRPr sz="1200" b="1" dirty="0">
              <a:latin typeface="Montserrat" panose="00000500000000000000" pitchFamily="2" charset="-18"/>
            </a:endParaRPr>
          </a:p>
          <a:p>
            <a:pPr>
              <a:defRPr sz="4600"/>
            </a:pPr>
            <a:r>
              <a:rPr sz="1200" dirty="0" err="1">
                <a:latin typeface="Montserrat" panose="00000500000000000000" pitchFamily="2" charset="-18"/>
              </a:rPr>
              <a:t>Vozy</a:t>
            </a:r>
            <a:r>
              <a:rPr sz="1200" dirty="0">
                <a:latin typeface="Montserrat" panose="00000500000000000000" pitchFamily="2" charset="-18"/>
              </a:rPr>
              <a:t> </a:t>
            </a:r>
            <a:r>
              <a:rPr sz="1200" dirty="0" err="1">
                <a:latin typeface="Montserrat" panose="00000500000000000000" pitchFamily="2" charset="-18"/>
              </a:rPr>
              <a:t>dostupné</a:t>
            </a:r>
            <a:r>
              <a:rPr sz="1200" dirty="0">
                <a:latin typeface="Montserrat" panose="00000500000000000000" pitchFamily="2" charset="-18"/>
              </a:rPr>
              <a:t> </a:t>
            </a:r>
            <a:r>
              <a:rPr sz="1200" b="1" dirty="0">
                <a:latin typeface="Montserrat" panose="00000500000000000000" pitchFamily="2" charset="-18"/>
              </a:rPr>
              <a:t>24/7</a:t>
            </a:r>
            <a:endParaRPr lang="cs-CZ" sz="1200" b="1" dirty="0">
              <a:latin typeface="Montserrat" panose="00000500000000000000" pitchFamily="2" charset="-18"/>
            </a:endParaRPr>
          </a:p>
          <a:p>
            <a:pPr>
              <a:defRPr sz="4600"/>
            </a:pPr>
            <a:r>
              <a:rPr lang="cs-CZ" sz="1200" b="1" dirty="0">
                <a:latin typeface="Montserrat" panose="00000500000000000000" pitchFamily="2" charset="-18"/>
              </a:rPr>
              <a:t>PHM v ceně</a:t>
            </a:r>
          </a:p>
          <a:p>
            <a:pPr>
              <a:defRPr sz="4600"/>
            </a:pPr>
            <a:endParaRPr lang="cs-CZ" sz="1200" b="1" dirty="0">
              <a:latin typeface="Montserrat" panose="00000500000000000000" pitchFamily="2" charset="-18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73254E8-7884-4B83-969C-671BDA8E5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8" y="6199738"/>
            <a:ext cx="2101362" cy="537697"/>
          </a:xfrm>
          <a:prstGeom prst="rect">
            <a:avLst/>
          </a:prstGeom>
        </p:spPr>
      </p:pic>
      <p:sp>
        <p:nvSpPr>
          <p:cNvPr id="6" name="Pro koho">
            <a:extLst>
              <a:ext uri="{FF2B5EF4-FFF2-40B4-BE49-F238E27FC236}">
                <a16:creationId xmlns:a16="http://schemas.microsoft.com/office/drawing/2014/main" id="{3F539D19-96C5-494F-8A2D-A6DE1659E754}"/>
              </a:ext>
            </a:extLst>
          </p:cNvPr>
          <p:cNvSpPr txBox="1">
            <a:spLocks/>
          </p:cNvSpPr>
          <p:nvPr/>
        </p:nvSpPr>
        <p:spPr>
          <a:xfrm>
            <a:off x="2574279" y="6353062"/>
            <a:ext cx="2902791" cy="312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93C23C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9pPr>
          </a:lstStyle>
          <a:p>
            <a:pPr hangingPunct="1"/>
            <a:r>
              <a:rPr lang="cs-CZ" sz="1600" dirty="0">
                <a:latin typeface="Montserrat" panose="00000500000000000000" pitchFamily="2" charset="-18"/>
              </a:rPr>
              <a:t>Chytrá cesta k cíli</a:t>
            </a:r>
          </a:p>
        </p:txBody>
      </p:sp>
      <p:sp>
        <p:nvSpPr>
          <p:cNvPr id="7" name="Optimalizace nákladů">
            <a:extLst>
              <a:ext uri="{FF2B5EF4-FFF2-40B4-BE49-F238E27FC236}">
                <a16:creationId xmlns:a16="http://schemas.microsoft.com/office/drawing/2014/main" id="{1E3FDB3A-D64A-4BC3-B794-CFB7B2B07078}"/>
              </a:ext>
            </a:extLst>
          </p:cNvPr>
          <p:cNvSpPr txBox="1"/>
          <p:nvPr/>
        </p:nvSpPr>
        <p:spPr>
          <a:xfrm>
            <a:off x="1250926" y="1838596"/>
            <a:ext cx="2038914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>
                <a:solidFill>
                  <a:srgbClr val="93C23C"/>
                </a:solidFill>
              </a:defRPr>
            </a:lvl1pPr>
          </a:lstStyle>
          <a:p>
            <a:r>
              <a:rPr lang="cs-CZ" sz="2200" b="1" dirty="0"/>
              <a:t>Veřejný </a:t>
            </a:r>
          </a:p>
        </p:txBody>
      </p:sp>
      <p:sp>
        <p:nvSpPr>
          <p:cNvPr id="8" name="Optimalizace nákladů">
            <a:extLst>
              <a:ext uri="{FF2B5EF4-FFF2-40B4-BE49-F238E27FC236}">
                <a16:creationId xmlns:a16="http://schemas.microsoft.com/office/drawing/2014/main" id="{FD7EBEA8-E3A3-4EB5-83D7-CCD00C3B5CE1}"/>
              </a:ext>
            </a:extLst>
          </p:cNvPr>
          <p:cNvSpPr txBox="1"/>
          <p:nvPr/>
        </p:nvSpPr>
        <p:spPr>
          <a:xfrm>
            <a:off x="4092013" y="1825004"/>
            <a:ext cx="2038914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>
                <a:solidFill>
                  <a:srgbClr val="93C23C"/>
                </a:solidFill>
              </a:defRPr>
            </a:lvl1pPr>
          </a:lstStyle>
          <a:p>
            <a:r>
              <a:rPr lang="cs-CZ" sz="2200" b="1" dirty="0"/>
              <a:t>Firemní</a:t>
            </a:r>
          </a:p>
        </p:txBody>
      </p:sp>
      <p:sp>
        <p:nvSpPr>
          <p:cNvPr id="9" name="Optimalizace nákladů">
            <a:extLst>
              <a:ext uri="{FF2B5EF4-FFF2-40B4-BE49-F238E27FC236}">
                <a16:creationId xmlns:a16="http://schemas.microsoft.com/office/drawing/2014/main" id="{3DAC0AE0-C2E1-4FF6-AB4F-1A279E4DC439}"/>
              </a:ext>
            </a:extLst>
          </p:cNvPr>
          <p:cNvSpPr txBox="1"/>
          <p:nvPr/>
        </p:nvSpPr>
        <p:spPr>
          <a:xfrm>
            <a:off x="6965711" y="1831360"/>
            <a:ext cx="2038914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>
                <a:solidFill>
                  <a:srgbClr val="93C23C"/>
                </a:solidFill>
              </a:defRPr>
            </a:lvl1pPr>
          </a:lstStyle>
          <a:p>
            <a:r>
              <a:rPr lang="cs-CZ" sz="2200" b="1" dirty="0"/>
              <a:t>Komunitní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21892BF-D349-4AF1-90FB-5CE981747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46" y="81519"/>
            <a:ext cx="2637709" cy="890227"/>
          </a:xfrm>
          <a:prstGeom prst="rect">
            <a:avLst/>
          </a:prstGeom>
        </p:spPr>
      </p:pic>
      <p:sp>
        <p:nvSpPr>
          <p:cNvPr id="16" name="Levá složená závorka 15">
            <a:extLst>
              <a:ext uri="{FF2B5EF4-FFF2-40B4-BE49-F238E27FC236}">
                <a16:creationId xmlns:a16="http://schemas.microsoft.com/office/drawing/2014/main" id="{F0F7C075-7D65-435E-851F-DDDA4DDBAA89}"/>
              </a:ext>
            </a:extLst>
          </p:cNvPr>
          <p:cNvSpPr/>
          <p:nvPr/>
        </p:nvSpPr>
        <p:spPr>
          <a:xfrm rot="5400000">
            <a:off x="5577168" y="-3053143"/>
            <a:ext cx="1174462" cy="8598950"/>
          </a:xfrm>
          <a:prstGeom prst="leftBrace">
            <a:avLst>
              <a:gd name="adj1" fmla="val 50634"/>
              <a:gd name="adj2" fmla="val 52529"/>
            </a:avLst>
          </a:prstGeom>
          <a:noFill/>
          <a:ln w="76200" cap="flat">
            <a:solidFill>
              <a:srgbClr val="92D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defTabSz="457200" latinLnBrk="1" hangingPunct="0"/>
            <a:endParaRPr lang="cs-CZ" sz="900" dirty="0">
              <a:solidFill>
                <a:srgbClr val="00000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BE8FEE6-BEEE-4699-B28F-727ECFAB4CBA}"/>
              </a:ext>
            </a:extLst>
          </p:cNvPr>
          <p:cNvSpPr txBox="1"/>
          <p:nvPr/>
        </p:nvSpPr>
        <p:spPr>
          <a:xfrm>
            <a:off x="787563" y="1285408"/>
            <a:ext cx="10849322" cy="512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cs-CZ" sz="3000" b="1" dirty="0">
                <a:solidFill>
                  <a:srgbClr val="00C5E5"/>
                </a:solidFill>
                <a:ea typeface="+mj-ea"/>
                <a:cs typeface="+mj-cs"/>
                <a:sym typeface="Helvetica Neue"/>
              </a:rPr>
              <a:t>Největší </a:t>
            </a:r>
            <a:r>
              <a:rPr lang="cs-CZ" sz="3000" b="1" dirty="0" err="1">
                <a:solidFill>
                  <a:srgbClr val="00C5E5"/>
                </a:solidFill>
                <a:ea typeface="+mj-ea"/>
                <a:cs typeface="+mj-cs"/>
                <a:sym typeface="Helvetica Neue"/>
              </a:rPr>
              <a:t>carsharing</a:t>
            </a:r>
            <a:r>
              <a:rPr lang="cs-CZ" sz="3000" b="1" dirty="0">
                <a:solidFill>
                  <a:srgbClr val="00C5E5"/>
                </a:solidFill>
                <a:ea typeface="+mj-ea"/>
                <a:cs typeface="+mj-cs"/>
                <a:sym typeface="Helvetica Neue"/>
              </a:rPr>
              <a:t> v České republice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C51771-30BB-D667-2EA8-5F36278A1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52" y="2247670"/>
            <a:ext cx="2771160" cy="1848602"/>
          </a:xfrm>
          <a:prstGeom prst="rect">
            <a:avLst/>
          </a:prstGeom>
        </p:spPr>
      </p:pic>
      <p:sp>
        <p:nvSpPr>
          <p:cNvPr id="12" name="Optimalizace nákladů">
            <a:extLst>
              <a:ext uri="{FF2B5EF4-FFF2-40B4-BE49-F238E27FC236}">
                <a16:creationId xmlns:a16="http://schemas.microsoft.com/office/drawing/2014/main" id="{EBF500A5-42F7-B86C-80B7-30506A6A42EB}"/>
              </a:ext>
            </a:extLst>
          </p:cNvPr>
          <p:cNvSpPr txBox="1"/>
          <p:nvPr/>
        </p:nvSpPr>
        <p:spPr>
          <a:xfrm>
            <a:off x="10030923" y="1842119"/>
            <a:ext cx="2038914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>
                <a:solidFill>
                  <a:srgbClr val="93C23C"/>
                </a:solidFill>
              </a:defRPr>
            </a:lvl1pPr>
          </a:lstStyle>
          <a:p>
            <a:r>
              <a:rPr lang="cs-CZ" sz="2200" b="1" dirty="0"/>
              <a:t>Letiště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2B54CD8-39F1-BA1D-8E7C-9AED1A301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27" y="2247670"/>
            <a:ext cx="2759582" cy="1839721"/>
          </a:xfrm>
          <a:prstGeom prst="rect">
            <a:avLst/>
          </a:prstGeom>
        </p:spPr>
      </p:pic>
      <p:sp>
        <p:nvSpPr>
          <p:cNvPr id="4" name="Největší carsharing v České republice…">
            <a:extLst>
              <a:ext uri="{FF2B5EF4-FFF2-40B4-BE49-F238E27FC236}">
                <a16:creationId xmlns:a16="http://schemas.microsoft.com/office/drawing/2014/main" id="{C5E736CA-9E53-4F48-6C17-CC9B78DAC7A6}"/>
              </a:ext>
            </a:extLst>
          </p:cNvPr>
          <p:cNvSpPr txBox="1">
            <a:spLocks/>
          </p:cNvSpPr>
          <p:nvPr/>
        </p:nvSpPr>
        <p:spPr>
          <a:xfrm>
            <a:off x="9311915" y="4200028"/>
            <a:ext cx="2707562" cy="1488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4600"/>
            </a:pPr>
            <a:r>
              <a:rPr lang="cs-CZ" sz="1200" b="1" dirty="0">
                <a:latin typeface="Montserrat" panose="00000500000000000000" pitchFamily="2" charset="-18"/>
              </a:rPr>
              <a:t>Jediný </a:t>
            </a:r>
            <a:r>
              <a:rPr lang="cs-CZ" sz="1200" b="1" dirty="0" err="1">
                <a:latin typeface="Montserrat" panose="00000500000000000000" pitchFamily="2" charset="-18"/>
              </a:rPr>
              <a:t>carsharing</a:t>
            </a:r>
            <a:r>
              <a:rPr lang="cs-CZ" sz="1200" b="1" dirty="0">
                <a:latin typeface="Montserrat" panose="00000500000000000000" pitchFamily="2" charset="-18"/>
              </a:rPr>
              <a:t> na letišti</a:t>
            </a:r>
          </a:p>
          <a:p>
            <a:pPr>
              <a:defRPr sz="4600"/>
            </a:pPr>
            <a:r>
              <a:rPr lang="cs-CZ" sz="1200" b="1" dirty="0">
                <a:latin typeface="Montserrat" panose="00000500000000000000" pitchFamily="2" charset="-18"/>
              </a:rPr>
              <a:t>Vyhrazená parkovací místa</a:t>
            </a:r>
          </a:p>
          <a:p>
            <a:pPr>
              <a:defRPr sz="4600"/>
            </a:pPr>
            <a:r>
              <a:rPr lang="cs-CZ" sz="1200" b="1" dirty="0">
                <a:latin typeface="Montserrat" panose="00000500000000000000" pitchFamily="2" charset="-18"/>
              </a:rPr>
              <a:t>Parkování za 0 Kč </a:t>
            </a:r>
          </a:p>
          <a:p>
            <a:pPr>
              <a:defRPr sz="4600"/>
            </a:pPr>
            <a:r>
              <a:rPr lang="cs-CZ" sz="1200" b="1" dirty="0">
                <a:latin typeface="Montserrat" panose="00000500000000000000" pitchFamily="2" charset="-18"/>
              </a:rPr>
              <a:t>30</a:t>
            </a:r>
            <a:r>
              <a:rPr lang="cs-CZ" sz="1200" dirty="0">
                <a:latin typeface="Montserrat" panose="00000500000000000000" pitchFamily="2" charset="-18"/>
              </a:rPr>
              <a:t> vozů na cestu do města </a:t>
            </a:r>
          </a:p>
          <a:p>
            <a:pPr>
              <a:defRPr sz="4600"/>
            </a:pPr>
            <a:r>
              <a:rPr lang="cs-CZ" sz="1200" dirty="0">
                <a:latin typeface="Montserrat" panose="00000500000000000000" pitchFamily="2" charset="-18"/>
              </a:rPr>
              <a:t>Vozy dostupné </a:t>
            </a:r>
            <a:r>
              <a:rPr lang="cs-CZ" sz="1200" b="1" dirty="0">
                <a:latin typeface="Montserrat" panose="00000500000000000000" pitchFamily="2" charset="-18"/>
              </a:rPr>
              <a:t>24/7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11B2FFC-9CA2-A67F-69E2-3663B75A13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77" y="2249118"/>
            <a:ext cx="2757410" cy="1838273"/>
          </a:xfrm>
          <a:prstGeom prst="rect">
            <a:avLst/>
          </a:prstGeom>
        </p:spPr>
      </p:pic>
      <p:sp>
        <p:nvSpPr>
          <p:cNvPr id="19" name="Největší carsharing v České republice…">
            <a:extLst>
              <a:ext uri="{FF2B5EF4-FFF2-40B4-BE49-F238E27FC236}">
                <a16:creationId xmlns:a16="http://schemas.microsoft.com/office/drawing/2014/main" id="{015FBAE9-F414-3761-9D5B-F08E68FE9B7D}"/>
              </a:ext>
            </a:extLst>
          </p:cNvPr>
          <p:cNvSpPr txBox="1">
            <a:spLocks/>
          </p:cNvSpPr>
          <p:nvPr/>
        </p:nvSpPr>
        <p:spPr>
          <a:xfrm>
            <a:off x="3263077" y="4200027"/>
            <a:ext cx="2707562" cy="1488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4600"/>
            </a:pPr>
            <a:r>
              <a:rPr lang="cs-CZ" sz="1200" b="1" dirty="0">
                <a:latin typeface="Montserrat" panose="00000500000000000000" pitchFamily="2" charset="-18"/>
              </a:rPr>
              <a:t>Rezervace </a:t>
            </a:r>
            <a:r>
              <a:rPr lang="cs-CZ" sz="1200" dirty="0">
                <a:latin typeface="Montserrat" panose="00000500000000000000" pitchFamily="2" charset="-18"/>
              </a:rPr>
              <a:t>přehledně                         </a:t>
            </a:r>
            <a:r>
              <a:rPr lang="cs-CZ" sz="1200" b="1" dirty="0">
                <a:latin typeface="Montserrat" panose="00000500000000000000" pitchFamily="2" charset="-18"/>
              </a:rPr>
              <a:t>na jednom účtu</a:t>
            </a:r>
            <a:endParaRPr lang="cs-CZ" sz="1200" dirty="0">
              <a:latin typeface="Montserrat" panose="00000500000000000000" pitchFamily="2" charset="-18"/>
            </a:endParaRPr>
          </a:p>
          <a:p>
            <a:pPr>
              <a:defRPr sz="4600"/>
            </a:pPr>
            <a:r>
              <a:rPr lang="cs-CZ" sz="1200" dirty="0">
                <a:latin typeface="Montserrat" panose="00000500000000000000" pitchFamily="2" charset="-18"/>
              </a:rPr>
              <a:t>Parkování zdarma</a:t>
            </a:r>
            <a:endParaRPr lang="cs-CZ" sz="1200" b="1" dirty="0">
              <a:latin typeface="Montserrat" panose="00000500000000000000" pitchFamily="2" charset="-18"/>
            </a:endParaRPr>
          </a:p>
          <a:p>
            <a:pPr>
              <a:defRPr sz="4600"/>
            </a:pPr>
            <a:r>
              <a:rPr lang="cs-CZ" sz="1200" b="1" dirty="0">
                <a:latin typeface="Montserrat" panose="00000500000000000000" pitchFamily="2" charset="-18"/>
              </a:rPr>
              <a:t>Žádné starosti </a:t>
            </a:r>
            <a:r>
              <a:rPr lang="cs-CZ" sz="1200" dirty="0">
                <a:latin typeface="Montserrat" panose="00000500000000000000" pitchFamily="2" charset="-18"/>
              </a:rPr>
              <a:t>se servisem</a:t>
            </a:r>
            <a:endParaRPr lang="cs-CZ" sz="1200" b="1" dirty="0">
              <a:latin typeface="Montserrat" panose="00000500000000000000" pitchFamily="2" charset="-18"/>
            </a:endParaRPr>
          </a:p>
          <a:p>
            <a:pPr>
              <a:defRPr sz="4600"/>
            </a:pPr>
            <a:r>
              <a:rPr lang="cs-CZ" sz="1200" dirty="0">
                <a:latin typeface="Montserrat" panose="00000500000000000000" pitchFamily="2" charset="-18"/>
              </a:rPr>
              <a:t>Účinné </a:t>
            </a:r>
            <a:r>
              <a:rPr lang="cs-CZ" sz="1200" b="1" dirty="0">
                <a:latin typeface="Montserrat" panose="00000500000000000000" pitchFamily="2" charset="-18"/>
              </a:rPr>
              <a:t>řešení firemní mobility</a:t>
            </a:r>
            <a:endParaRPr lang="cs-CZ" sz="1200" dirty="0">
              <a:latin typeface="Montserrat" panose="00000500000000000000" pitchFamily="2" charset="-18"/>
            </a:endParaRPr>
          </a:p>
          <a:p>
            <a:pPr>
              <a:defRPr sz="4600"/>
            </a:pPr>
            <a:endParaRPr lang="cs-CZ" sz="1200" b="1" dirty="0">
              <a:latin typeface="Montserrat" panose="00000500000000000000" pitchFamily="2" charset="-18"/>
            </a:endParaRPr>
          </a:p>
        </p:txBody>
      </p:sp>
      <p:sp>
        <p:nvSpPr>
          <p:cNvPr id="21" name="Největší carsharing v České republice…">
            <a:extLst>
              <a:ext uri="{FF2B5EF4-FFF2-40B4-BE49-F238E27FC236}">
                <a16:creationId xmlns:a16="http://schemas.microsoft.com/office/drawing/2014/main" id="{BB9AE558-B4EE-7A38-6803-F0B834157C04}"/>
              </a:ext>
            </a:extLst>
          </p:cNvPr>
          <p:cNvSpPr txBox="1">
            <a:spLocks/>
          </p:cNvSpPr>
          <p:nvPr/>
        </p:nvSpPr>
        <p:spPr>
          <a:xfrm>
            <a:off x="6242951" y="4280086"/>
            <a:ext cx="2707562" cy="1488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4600"/>
            </a:pPr>
            <a:r>
              <a:rPr lang="cs-CZ" sz="1200" b="1" dirty="0">
                <a:latin typeface="Montserrat" panose="00000500000000000000" pitchFamily="2" charset="-18"/>
              </a:rPr>
              <a:t>Vozy pouze pro komunitu</a:t>
            </a:r>
            <a:endParaRPr lang="cs-CZ" sz="1200" dirty="0">
              <a:latin typeface="Montserrat" panose="00000500000000000000" pitchFamily="2" charset="-18"/>
            </a:endParaRPr>
          </a:p>
          <a:p>
            <a:pPr>
              <a:defRPr sz="4600"/>
            </a:pPr>
            <a:r>
              <a:rPr lang="cs-CZ" sz="1200" dirty="0">
                <a:latin typeface="Montserrat" panose="00000500000000000000" pitchFamily="2" charset="-18"/>
              </a:rPr>
              <a:t>Snadná administrativa</a:t>
            </a:r>
          </a:p>
          <a:p>
            <a:pPr>
              <a:defRPr sz="4600"/>
            </a:pPr>
            <a:r>
              <a:rPr lang="cs-CZ" sz="1200" b="1" dirty="0">
                <a:latin typeface="Montserrat" panose="00000500000000000000" pitchFamily="2" charset="-18"/>
              </a:rPr>
              <a:t>Efektivní plánování</a:t>
            </a:r>
          </a:p>
          <a:p>
            <a:pPr>
              <a:defRPr sz="4600"/>
            </a:pPr>
            <a:r>
              <a:rPr lang="cs-CZ" sz="1200" dirty="0">
                <a:latin typeface="Montserrat" panose="00000500000000000000" pitchFamily="2" charset="-18"/>
              </a:rPr>
              <a:t>Vyšší vytíženost vozů</a:t>
            </a:r>
          </a:p>
          <a:p>
            <a:pPr>
              <a:defRPr sz="4600"/>
            </a:pPr>
            <a:endParaRPr lang="cs-CZ" sz="1200" b="1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6277302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A139F6C-1209-A269-D1A2-0C7500F79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7"/>
          <a:stretch/>
        </p:blipFill>
        <p:spPr>
          <a:xfrm>
            <a:off x="0" y="0"/>
            <a:ext cx="12192000" cy="608274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24E60B4-E717-4FC8-97C8-CD55A7D7BD28}"/>
              </a:ext>
            </a:extLst>
          </p:cNvPr>
          <p:cNvSpPr txBox="1"/>
          <p:nvPr/>
        </p:nvSpPr>
        <p:spPr>
          <a:xfrm>
            <a:off x="3436775" y="6258272"/>
            <a:ext cx="5318449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cs-CZ" sz="2400" b="1" dirty="0">
                <a:solidFill>
                  <a:srgbClr val="92D050"/>
                </a:solidFill>
                <a:latin typeface="Montserrat" panose="00000500000000000000" pitchFamily="2" charset="-18"/>
                <a:ea typeface="+mj-ea"/>
                <a:cs typeface="+mj-cs"/>
                <a:sym typeface="Helvetica Neue"/>
              </a:rPr>
              <a:t>Jedeme s nižší uhlíkovou stopou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7D0D27-C403-41D0-881C-C26C4AC08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8" y="6199738"/>
            <a:ext cx="2101362" cy="537697"/>
          </a:xfrm>
          <a:prstGeom prst="rect">
            <a:avLst/>
          </a:prstGeom>
        </p:spPr>
      </p:pic>
      <p:sp>
        <p:nvSpPr>
          <p:cNvPr id="7" name="Pro koho">
            <a:extLst>
              <a:ext uri="{FF2B5EF4-FFF2-40B4-BE49-F238E27FC236}">
                <a16:creationId xmlns:a16="http://schemas.microsoft.com/office/drawing/2014/main" id="{20AA32EF-A0D5-452F-806B-E89223F29E7E}"/>
              </a:ext>
            </a:extLst>
          </p:cNvPr>
          <p:cNvSpPr txBox="1">
            <a:spLocks/>
          </p:cNvSpPr>
          <p:nvPr/>
        </p:nvSpPr>
        <p:spPr>
          <a:xfrm>
            <a:off x="10313201" y="6385817"/>
            <a:ext cx="1405881" cy="312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93C23C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"/>
              </a:defRPr>
            </a:lvl9pPr>
          </a:lstStyle>
          <a:p>
            <a:pPr hangingPunct="1"/>
            <a:r>
              <a:rPr lang="cs-CZ" sz="1600" spc="0" dirty="0">
                <a:latin typeface="Montserrat" panose="00000500000000000000" pitchFamily="2" charset="-18"/>
              </a:rPr>
              <a:t>car4way.cz</a:t>
            </a:r>
          </a:p>
        </p:txBody>
      </p:sp>
    </p:spTree>
    <p:extLst>
      <p:ext uri="{BB962C8B-B14F-4D97-AF65-F5344CB8AC3E}">
        <p14:creationId xmlns:p14="http://schemas.microsoft.com/office/powerpoint/2010/main" val="294950523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99</Words>
  <Application>Microsoft Office PowerPoint</Application>
  <PresentationFormat>Širokoúhlá obrazovka</PresentationFormat>
  <Paragraphs>28</Paragraphs>
  <Slides>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 </cp:lastModifiedBy>
  <cp:revision>9</cp:revision>
  <dcterms:created xsi:type="dcterms:W3CDTF">2023-06-06T07:55:16Z</dcterms:created>
  <dcterms:modified xsi:type="dcterms:W3CDTF">2023-06-06T08:56:04Z</dcterms:modified>
</cp:coreProperties>
</file>