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Caveat"/>
      <p:regular r:id="rId36"/>
      <p:bold r:id="rId37"/>
    </p:embeddedFont>
    <p:embeddedFont>
      <p:font typeface="Poppins"/>
      <p:regular r:id="rId38"/>
      <p:bold r:id="rId39"/>
      <p:italic r:id="rId40"/>
      <p:boldItalic r:id="rId41"/>
    </p:embeddedFont>
    <p:embeddedFont>
      <p:font typeface="Poppins Light"/>
      <p:regular r:id="rId42"/>
      <p:bold r:id="rId43"/>
      <p:italic r:id="rId44"/>
      <p:boldItalic r:id="rId45"/>
    </p:embeddedFont>
    <p:embeddedFont>
      <p:font typeface="Poppins Medium"/>
      <p:regular r:id="rId46"/>
      <p:bold r:id="rId47"/>
      <p:italic r:id="rId48"/>
      <p:boldItalic r:id="rId49"/>
    </p:embeddedFont>
    <p:embeddedFont>
      <p:font typeface="Helvetica Neue"/>
      <p:regular r:id="rId50"/>
      <p:bold r:id="rId51"/>
      <p:italic r:id="rId52"/>
      <p:boldItalic r:id="rId53"/>
    </p:embeddedFont>
    <p:embeddedFont>
      <p:font typeface="Poppins ExtraBold"/>
      <p:bold r:id="rId54"/>
      <p:boldItalic r:id="rId55"/>
    </p:embeddedFont>
    <p:embeddedFont>
      <p:font typeface="Open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Dominik Jani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italic.fntdata"/><Relationship Id="rId42" Type="http://schemas.openxmlformats.org/officeDocument/2006/relationships/font" Target="fonts/PoppinsLight-regular.fntdata"/><Relationship Id="rId41" Type="http://schemas.openxmlformats.org/officeDocument/2006/relationships/font" Target="fonts/Poppins-boldItalic.fntdata"/><Relationship Id="rId44" Type="http://schemas.openxmlformats.org/officeDocument/2006/relationships/font" Target="fonts/PoppinsLight-italic.fntdata"/><Relationship Id="rId43" Type="http://schemas.openxmlformats.org/officeDocument/2006/relationships/font" Target="fonts/PoppinsLight-bold.fntdata"/><Relationship Id="rId46" Type="http://schemas.openxmlformats.org/officeDocument/2006/relationships/font" Target="fonts/PoppinsMedium-regular.fntdata"/><Relationship Id="rId45" Type="http://schemas.openxmlformats.org/officeDocument/2006/relationships/font" Target="fonts/PoppinsLigh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oppinsMedium-italic.fntdata"/><Relationship Id="rId47" Type="http://schemas.openxmlformats.org/officeDocument/2006/relationships/font" Target="fonts/PoppinsMedium-bold.fntdata"/><Relationship Id="rId49" Type="http://schemas.openxmlformats.org/officeDocument/2006/relationships/font" Target="fonts/Poppins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Roboto-bold.fntdata"/><Relationship Id="rId32" Type="http://schemas.openxmlformats.org/officeDocument/2006/relationships/font" Target="fonts/Roboto-regular.fntdata"/><Relationship Id="rId35" Type="http://schemas.openxmlformats.org/officeDocument/2006/relationships/font" Target="fonts/Roboto-boldItalic.fntdata"/><Relationship Id="rId34" Type="http://schemas.openxmlformats.org/officeDocument/2006/relationships/font" Target="fonts/Roboto-italic.fntdata"/><Relationship Id="rId37" Type="http://schemas.openxmlformats.org/officeDocument/2006/relationships/font" Target="fonts/Caveat-bold.fntdata"/><Relationship Id="rId36" Type="http://schemas.openxmlformats.org/officeDocument/2006/relationships/font" Target="fonts/Caveat-regular.fntdata"/><Relationship Id="rId39" Type="http://schemas.openxmlformats.org/officeDocument/2006/relationships/font" Target="fonts/Poppins-bold.fntdata"/><Relationship Id="rId38" Type="http://schemas.openxmlformats.org/officeDocument/2006/relationships/font" Target="fonts/Poppins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bold.fntdata"/><Relationship Id="rId50" Type="http://schemas.openxmlformats.org/officeDocument/2006/relationships/font" Target="fonts/HelveticaNeue-regular.fntdata"/><Relationship Id="rId53" Type="http://schemas.openxmlformats.org/officeDocument/2006/relationships/font" Target="fonts/HelveticaNeue-boldItalic.fntdata"/><Relationship Id="rId52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55" Type="http://schemas.openxmlformats.org/officeDocument/2006/relationships/font" Target="fonts/PoppinsExtraBold-boldItalic.fntdata"/><Relationship Id="rId10" Type="http://schemas.openxmlformats.org/officeDocument/2006/relationships/slide" Target="slides/slide5.xml"/><Relationship Id="rId54" Type="http://schemas.openxmlformats.org/officeDocument/2006/relationships/font" Target="fonts/PoppinsExtraBold-bold.fntdata"/><Relationship Id="rId13" Type="http://schemas.openxmlformats.org/officeDocument/2006/relationships/slide" Target="slides/slide8.xml"/><Relationship Id="rId57" Type="http://schemas.openxmlformats.org/officeDocument/2006/relationships/font" Target="fonts/OpenSans-bold.fntdata"/><Relationship Id="rId12" Type="http://schemas.openxmlformats.org/officeDocument/2006/relationships/slide" Target="slides/slide7.xml"/><Relationship Id="rId56" Type="http://schemas.openxmlformats.org/officeDocument/2006/relationships/font" Target="fonts/OpenSans-regular.fntdata"/><Relationship Id="rId15" Type="http://schemas.openxmlformats.org/officeDocument/2006/relationships/slide" Target="slides/slide10.xml"/><Relationship Id="rId59" Type="http://schemas.openxmlformats.org/officeDocument/2006/relationships/font" Target="fonts/OpenSans-boldItalic.fntdata"/><Relationship Id="rId14" Type="http://schemas.openxmlformats.org/officeDocument/2006/relationships/slide" Target="slides/slide9.xml"/><Relationship Id="rId58" Type="http://schemas.openxmlformats.org/officeDocument/2006/relationships/font" Target="fonts/Open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6-07T14:37:14.297">
    <p:pos x="96" y="963"/>
    <p:text>TBD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b810fe59a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b810fe59a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de13ae49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de13ae49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e36e948d9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e36e948d9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0d4ca27b2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30d4ca27b2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02e51c2ba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02e51c2b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0d4ca27b2_0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30d4ca27b2_0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02e51c2ba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02e51c2ba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0a675bbe9_1_1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30a675bbe9_1_1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30ac28cdb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30ac28cdb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30ac28cdb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30ac28cdb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02e51c2ba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502e51c2b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f1e9f46d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f1e9f46d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b="1" lang="c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4,7 milionu lidí žije ve vesnicích a menších městech do 20tis. obyvatel, kteří mají špatnou dostupnost k MHD a řeší tyhle problémy: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b="1" lang="cs" sz="1400">
                <a:solidFill>
                  <a:schemeClr val="dk1"/>
                </a:solidFill>
              </a:rPr>
              <a:t>Lidé, ale potřebují lepší dopravu - rychlou, komfortní, dostupnou -, která se přizpůsobí.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502e51c2b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502e51c2b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502e51c2ba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502e51c2b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30ac28cdb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30ac28cdb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36e948d9e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36e948d9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cs" sz="2000"/>
              <a:t>Aby to bylomožné, 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cs" sz="2000"/>
              <a:t>stojí za tím velmi složitý AI alokátor a route planner, </a:t>
            </a:r>
            <a:r>
              <a:rPr b="1" lang="cs" sz="2000">
                <a:solidFill>
                  <a:schemeClr val="dk1"/>
                </a:solidFill>
              </a:rPr>
              <a:t>predikuje poptávku i kapacitu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cs" sz="2000"/>
              <a:t>v reálném čase neustále přepočítává neoptimálnější kombinace v rámci regionu a dostupných kapacit. 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cs" sz="2000"/>
              <a:t>Tak aby uspokojil co nejvíce lidí, kteří cestují v podobném čase, podobným směrem.</a:t>
            </a:r>
            <a:endParaRPr b="1" sz="20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02e51c2b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02e51c2b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02e51c2b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02e51c2b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02e51c2b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502e51c2b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cs" sz="2000"/>
              <a:t>Dominik jsem tady s kolegou Ondrou M. 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cs" sz="2000"/>
              <a:t>společně řešíme problémy s dopravou obcím a městům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cs" sz="2000"/>
              <a:t>Pomocí AI řešíme každodenní problémy paní s autistickým synem při cestování z malé obce Strašín do města Říčany. </a:t>
            </a:r>
            <a:endParaRPr b="1" sz="2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502e51c2b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502e51c2b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b="1" lang="c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4,7 milionu lidí žije ve vesnicích a menších městech do 20tis. obyvatel, kteří mají špatnou dostupnost k MHD a řeší tyhle problémy: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b="1" lang="cs" sz="1400">
                <a:solidFill>
                  <a:schemeClr val="dk1"/>
                </a:solidFill>
              </a:rPr>
              <a:t>Lidé, ale potřebují lepší dopravu - rychlou, komfortní, dostupnou -, která se přizpůsobí.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0a187d8b3a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0a187d8b3a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b810fe59a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9b810fe59a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b="1" lang="c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Města chtějí auta bez aut - obyvatelé</a:t>
            </a:r>
            <a:r>
              <a:rPr b="1" lang="c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dostat se tam kam chtějí, kdy chtějí a jak chtějí - o tom je mobilita, nesmí být ale na úkor ostatních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b="1" lang="c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Představte si život na předměstí, kde můžete jet tam kam chcete, kdy chcete, babička na nákup, mámy s kočárky a do města dopravou, která se Vám přizpůosbí.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30a675bbe9_1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30a675bbe9_1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f1e9f46d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f1e9f46d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f1e9f46d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f1e9f46d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30d4ca27b2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30d4ca27b2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63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39.jp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8.png"/><Relationship Id="rId5" Type="http://schemas.openxmlformats.org/officeDocument/2006/relationships/image" Target="../media/image31.png"/><Relationship Id="rId6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23.jp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62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1.xml"/><Relationship Id="rId4" Type="http://schemas.openxmlformats.org/officeDocument/2006/relationships/image" Target="../media/image59.png"/><Relationship Id="rId5" Type="http://schemas.openxmlformats.org/officeDocument/2006/relationships/image" Target="../media/image61.png"/><Relationship Id="rId6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19.jpg"/><Relationship Id="rId5" Type="http://schemas.openxmlformats.org/officeDocument/2006/relationships/image" Target="../media/image21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Relationship Id="rId4" Type="http://schemas.openxmlformats.org/officeDocument/2006/relationships/image" Target="../media/image34.png"/><Relationship Id="rId5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png"/><Relationship Id="rId4" Type="http://schemas.openxmlformats.org/officeDocument/2006/relationships/image" Target="../media/image3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Relationship Id="rId4" Type="http://schemas.openxmlformats.org/officeDocument/2006/relationships/image" Target="../media/image28.png"/><Relationship Id="rId10" Type="http://schemas.openxmlformats.org/officeDocument/2006/relationships/image" Target="../media/image33.jpg"/><Relationship Id="rId9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40.png"/><Relationship Id="rId7" Type="http://schemas.openxmlformats.org/officeDocument/2006/relationships/image" Target="../media/image47.png"/><Relationship Id="rId8" Type="http://schemas.openxmlformats.org/officeDocument/2006/relationships/image" Target="../media/image4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46.png"/><Relationship Id="rId13" Type="http://schemas.openxmlformats.org/officeDocument/2006/relationships/image" Target="../media/image24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jpg"/><Relationship Id="rId4" Type="http://schemas.openxmlformats.org/officeDocument/2006/relationships/image" Target="../media/image48.png"/><Relationship Id="rId9" Type="http://schemas.openxmlformats.org/officeDocument/2006/relationships/image" Target="../media/image41.png"/><Relationship Id="rId15" Type="http://schemas.openxmlformats.org/officeDocument/2006/relationships/image" Target="../media/image53.png"/><Relationship Id="rId14" Type="http://schemas.openxmlformats.org/officeDocument/2006/relationships/image" Target="../media/image57.png"/><Relationship Id="rId17" Type="http://schemas.openxmlformats.org/officeDocument/2006/relationships/image" Target="../media/image55.png"/><Relationship Id="rId16" Type="http://schemas.openxmlformats.org/officeDocument/2006/relationships/image" Target="../media/image56.png"/><Relationship Id="rId5" Type="http://schemas.openxmlformats.org/officeDocument/2006/relationships/image" Target="../media/image37.png"/><Relationship Id="rId19" Type="http://schemas.openxmlformats.org/officeDocument/2006/relationships/image" Target="../media/image60.png"/><Relationship Id="rId6" Type="http://schemas.openxmlformats.org/officeDocument/2006/relationships/image" Target="../media/image36.png"/><Relationship Id="rId18" Type="http://schemas.openxmlformats.org/officeDocument/2006/relationships/image" Target="../media/image54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6DE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72100" y="990000"/>
            <a:ext cx="8302800" cy="2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000">
                <a:solidFill>
                  <a:srgbClr val="00FA9A"/>
                </a:solidFill>
                <a:latin typeface="Poppins"/>
                <a:ea typeface="Poppins"/>
                <a:cs typeface="Poppins"/>
                <a:sym typeface="Poppins"/>
              </a:rPr>
              <a:t>OPTIMALIZUJEME</a:t>
            </a:r>
            <a:r>
              <a:rPr lang="cs" sz="5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cs" sz="5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REGIONÁLNÍ</a:t>
            </a:r>
            <a:endParaRPr b="1" sz="5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HROMADNOU </a:t>
            </a:r>
            <a:endParaRPr b="1" sz="5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DOPRAVU</a:t>
            </a:r>
            <a:endParaRPr b="1" sz="5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7347" y="3848375"/>
            <a:ext cx="926100" cy="62266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7543750" y="4475276"/>
            <a:ext cx="125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Transit-tech digital franchise</a:t>
            </a:r>
            <a:endParaRPr sz="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7783" y="0"/>
            <a:ext cx="3886217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0" name="Google Shape;130;p22"/>
          <p:cNvSpPr txBox="1"/>
          <p:nvPr/>
        </p:nvSpPr>
        <p:spPr>
          <a:xfrm>
            <a:off x="76200" y="1789475"/>
            <a:ext cx="4902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“Odvezeme </a:t>
            </a:r>
            <a:r>
              <a:rPr b="1"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děti na kroužky</a:t>
            </a:r>
            <a:r>
              <a:rPr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tátu do práce </a:t>
            </a:r>
            <a:endParaRPr b="1" sz="2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a </a:t>
            </a:r>
            <a:endParaRPr sz="2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všechny na oběd k babičce</a:t>
            </a:r>
            <a:r>
              <a:rPr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”</a:t>
            </a:r>
            <a:endParaRPr sz="2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457200" lvl="0" marL="182880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cs" sz="2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Vaše rodinná MHD</a:t>
            </a:r>
            <a:endParaRPr sz="2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1" name="Google Shape;131;p22"/>
          <p:cNvPicPr preferRelativeResize="0"/>
          <p:nvPr/>
        </p:nvPicPr>
        <p:blipFill rotWithShape="1">
          <a:blip r:embed="rId5">
            <a:alphaModFix/>
          </a:blip>
          <a:srcRect b="8256" l="0" r="0" t="0"/>
          <a:stretch/>
        </p:blipFill>
        <p:spPr>
          <a:xfrm>
            <a:off x="3879750" y="3726125"/>
            <a:ext cx="1051100" cy="1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375" y="4730074"/>
            <a:ext cx="485975" cy="32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5">
            <a:alphaModFix/>
          </a:blip>
          <a:srcRect b="0" l="1166" r="0" t="3334"/>
          <a:stretch/>
        </p:blipFill>
        <p:spPr>
          <a:xfrm>
            <a:off x="4554575" y="0"/>
            <a:ext cx="458942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6">
            <a:alphaModFix/>
          </a:blip>
          <a:srcRect b="0" l="3755" r="12597" t="0"/>
          <a:stretch/>
        </p:blipFill>
        <p:spPr>
          <a:xfrm>
            <a:off x="0" y="539678"/>
            <a:ext cx="4554576" cy="382017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/>
          <p:nvPr/>
        </p:nvSpPr>
        <p:spPr>
          <a:xfrm>
            <a:off x="50" y="911325"/>
            <a:ext cx="4520136" cy="3429986"/>
          </a:xfrm>
          <a:custGeom>
            <a:rect b="b" l="l" r="r" t="t"/>
            <a:pathLst>
              <a:path extrusionOk="0" h="147447" w="194310">
                <a:moveTo>
                  <a:pt x="141732" y="0"/>
                </a:moveTo>
                <a:lnTo>
                  <a:pt x="102013" y="2286"/>
                </a:lnTo>
                <a:lnTo>
                  <a:pt x="76295" y="18288"/>
                </a:lnTo>
                <a:lnTo>
                  <a:pt x="51435" y="33719"/>
                </a:lnTo>
                <a:lnTo>
                  <a:pt x="58293" y="58007"/>
                </a:lnTo>
                <a:lnTo>
                  <a:pt x="41434" y="76295"/>
                </a:lnTo>
                <a:lnTo>
                  <a:pt x="4858" y="79439"/>
                </a:lnTo>
                <a:lnTo>
                  <a:pt x="0" y="94583"/>
                </a:lnTo>
                <a:lnTo>
                  <a:pt x="8572" y="113729"/>
                </a:lnTo>
                <a:lnTo>
                  <a:pt x="30289" y="134017"/>
                </a:lnTo>
                <a:lnTo>
                  <a:pt x="79724" y="147161"/>
                </a:lnTo>
                <a:lnTo>
                  <a:pt x="94012" y="147447"/>
                </a:lnTo>
                <a:lnTo>
                  <a:pt x="136017" y="118301"/>
                </a:lnTo>
                <a:lnTo>
                  <a:pt x="147447" y="95155"/>
                </a:lnTo>
                <a:lnTo>
                  <a:pt x="164592" y="86011"/>
                </a:lnTo>
                <a:lnTo>
                  <a:pt x="166878" y="68009"/>
                </a:lnTo>
                <a:lnTo>
                  <a:pt x="135731" y="53721"/>
                </a:lnTo>
                <a:lnTo>
                  <a:pt x="134302" y="44291"/>
                </a:lnTo>
                <a:lnTo>
                  <a:pt x="140875" y="39434"/>
                </a:lnTo>
                <a:lnTo>
                  <a:pt x="184594" y="63722"/>
                </a:lnTo>
                <a:lnTo>
                  <a:pt x="193453" y="59150"/>
                </a:lnTo>
                <a:lnTo>
                  <a:pt x="194310" y="43434"/>
                </a:lnTo>
                <a:lnTo>
                  <a:pt x="133159" y="17145"/>
                </a:lnTo>
                <a:lnTo>
                  <a:pt x="134874" y="13145"/>
                </a:lnTo>
                <a:lnTo>
                  <a:pt x="145161" y="11430"/>
                </a:lnTo>
                <a:close/>
              </a:path>
            </a:pathLst>
          </a:custGeom>
          <a:solidFill>
            <a:srgbClr val="0062FF">
              <a:alpha val="8410"/>
            </a:srgbClr>
          </a:solidFill>
          <a:ln cap="flat" cmpd="sng" w="19050">
            <a:solidFill>
              <a:srgbClr val="85D4E5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b="2263" l="88" r="1583" t="2615"/>
          <a:stretch/>
        </p:blipFill>
        <p:spPr>
          <a:xfrm>
            <a:off x="2913375" y="387000"/>
            <a:ext cx="5627300" cy="427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641100" y="1656800"/>
            <a:ext cx="3573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Sdružování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 obcí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Optimalizace fixních linek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Přidružené služby v platformě</a:t>
            </a:r>
            <a:b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cs">
                <a:solidFill>
                  <a:srgbClr val="6967E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(senior / handicap / kids / post)</a:t>
            </a:r>
            <a:endParaRPr i="1"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/>
          <p:nvPr/>
        </p:nvSpPr>
        <p:spPr>
          <a:xfrm>
            <a:off x="5672275" y="1128925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6358225" y="1128925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4"/>
          <p:cNvSpPr/>
          <p:nvPr/>
        </p:nvSpPr>
        <p:spPr>
          <a:xfrm>
            <a:off x="6101826" y="2286751"/>
            <a:ext cx="501000" cy="457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/>
          </a:p>
        </p:txBody>
      </p:sp>
      <p:sp>
        <p:nvSpPr>
          <p:cNvPr id="150" name="Google Shape;150;p24"/>
          <p:cNvSpPr txBox="1"/>
          <p:nvPr/>
        </p:nvSpPr>
        <p:spPr>
          <a:xfrm>
            <a:off x="6016613" y="2346150"/>
            <a:ext cx="64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KRAJSKÉ MĚSTO</a:t>
            </a:r>
            <a:endParaRPr sz="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710925" y="345050"/>
            <a:ext cx="442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fáze</a:t>
            </a:r>
            <a:endParaRPr sz="3000">
              <a:solidFill>
                <a:srgbClr val="606DE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 rotWithShape="1">
          <a:blip r:embed="rId4">
            <a:alphaModFix/>
          </a:blip>
          <a:srcRect b="4329" l="3116" r="13564" t="1552"/>
          <a:stretch/>
        </p:blipFill>
        <p:spPr>
          <a:xfrm>
            <a:off x="4481975" y="570849"/>
            <a:ext cx="4662025" cy="40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496400"/>
            <a:ext cx="4481976" cy="31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07375" y="4730074"/>
            <a:ext cx="485975" cy="32675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/>
          <p:nvPr/>
        </p:nvSpPr>
        <p:spPr>
          <a:xfrm>
            <a:off x="127275" y="532750"/>
            <a:ext cx="41805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Tehov, Světice, Babice, Mukařov, Tehovec, Svojetice…</a:t>
            </a:r>
            <a:endParaRPr b="1" sz="2000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 rotWithShape="1">
          <a:blip r:embed="rId4">
            <a:alphaModFix/>
          </a:blip>
          <a:srcRect b="2624" l="88" r="1418" t="2615"/>
          <a:stretch/>
        </p:blipFill>
        <p:spPr>
          <a:xfrm>
            <a:off x="2913375" y="387000"/>
            <a:ext cx="5637125" cy="426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697675" y="1664625"/>
            <a:ext cx="3023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6967E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Přidružené regiony obsluhuje 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tangenicální</a:t>
            </a:r>
            <a:r>
              <a:rPr lang="cs">
                <a:solidFill>
                  <a:srgbClr val="6967E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páteřní linka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6967E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Kompletní 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změna logiky chování </a:t>
            </a:r>
            <a:r>
              <a:rPr lang="cs">
                <a:solidFill>
                  <a:srgbClr val="6967E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 dopravě</a:t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Odlehčení IAD a dostředných linek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/>
          <p:nvPr/>
        </p:nvSpPr>
        <p:spPr>
          <a:xfrm>
            <a:off x="6101826" y="2286751"/>
            <a:ext cx="501000" cy="457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/>
          </a:p>
        </p:txBody>
      </p:sp>
      <p:sp>
        <p:nvSpPr>
          <p:cNvPr id="168" name="Google Shape;168;p26"/>
          <p:cNvSpPr txBox="1"/>
          <p:nvPr/>
        </p:nvSpPr>
        <p:spPr>
          <a:xfrm>
            <a:off x="6016613" y="2346150"/>
            <a:ext cx="64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KRAJSKÉ MĚSTO</a:t>
            </a:r>
            <a:endParaRPr sz="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6855375" y="1507600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6"/>
          <p:cNvSpPr/>
          <p:nvPr/>
        </p:nvSpPr>
        <p:spPr>
          <a:xfrm>
            <a:off x="7007775" y="2267413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6"/>
          <p:cNvSpPr/>
          <p:nvPr/>
        </p:nvSpPr>
        <p:spPr>
          <a:xfrm>
            <a:off x="6663425" y="2946750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6"/>
          <p:cNvSpPr/>
          <p:nvPr/>
        </p:nvSpPr>
        <p:spPr>
          <a:xfrm>
            <a:off x="5958175" y="3196025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6"/>
          <p:cNvSpPr/>
          <p:nvPr/>
        </p:nvSpPr>
        <p:spPr>
          <a:xfrm>
            <a:off x="5256925" y="2901850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6"/>
          <p:cNvSpPr/>
          <p:nvPr/>
        </p:nvSpPr>
        <p:spPr>
          <a:xfrm>
            <a:off x="4922275" y="2196750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6"/>
          <p:cNvSpPr/>
          <p:nvPr/>
        </p:nvSpPr>
        <p:spPr>
          <a:xfrm>
            <a:off x="5065700" y="1446750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6"/>
          <p:cNvSpPr/>
          <p:nvPr/>
        </p:nvSpPr>
        <p:spPr>
          <a:xfrm>
            <a:off x="5672275" y="1128925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6"/>
          <p:cNvSpPr/>
          <p:nvPr/>
        </p:nvSpPr>
        <p:spPr>
          <a:xfrm>
            <a:off x="6358225" y="1128925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6"/>
          <p:cNvSpPr txBox="1"/>
          <p:nvPr/>
        </p:nvSpPr>
        <p:spPr>
          <a:xfrm>
            <a:off x="710925" y="345050"/>
            <a:ext cx="442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3.</a:t>
            </a: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fáze škálování</a:t>
            </a:r>
            <a:endParaRPr sz="3000">
              <a:solidFill>
                <a:srgbClr val="606DE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4">
            <a:alphaModFix/>
          </a:blip>
          <a:srcRect b="0" l="0" r="0" t="3081"/>
          <a:stretch/>
        </p:blipFill>
        <p:spPr>
          <a:xfrm>
            <a:off x="0" y="759650"/>
            <a:ext cx="5241574" cy="38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5">
            <a:alphaModFix/>
          </a:blip>
          <a:srcRect b="4683" l="0" r="14339" t="26950"/>
          <a:stretch/>
        </p:blipFill>
        <p:spPr>
          <a:xfrm>
            <a:off x="5003650" y="1533901"/>
            <a:ext cx="4140350" cy="229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5" name="Google Shape;185;p27"/>
          <p:cNvSpPr txBox="1"/>
          <p:nvPr/>
        </p:nvSpPr>
        <p:spPr>
          <a:xfrm>
            <a:off x="125350" y="302375"/>
            <a:ext cx="2937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DRT 2 </a:t>
            </a:r>
            <a:r>
              <a:rPr b="1" lang="cs" sz="4000">
                <a:solidFill>
                  <a:srgbClr val="5EFFAC"/>
                </a:solidFill>
                <a:latin typeface="Poppins"/>
                <a:ea typeface="Poppins"/>
                <a:cs typeface="Poppins"/>
                <a:sym typeface="Poppins"/>
              </a:rPr>
              <a:t>BRT   </a:t>
            </a:r>
            <a:endParaRPr i="1" sz="4000">
              <a:solidFill>
                <a:srgbClr val="5EFFA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type="title"/>
          </p:nvPr>
        </p:nvSpPr>
        <p:spPr>
          <a:xfrm>
            <a:off x="311700" y="11519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DRT je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 5x levnější než VHD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1" name="Google Shape;191;p28"/>
          <p:cNvSpPr txBox="1"/>
          <p:nvPr/>
        </p:nvSpPr>
        <p:spPr>
          <a:xfrm>
            <a:off x="1460425" y="2791000"/>
            <a:ext cx="6535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  <a:r>
              <a:rPr i="1"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Za stovky milionů jezdí autobusy, kterých je v malých obcích málo a přesto většinou jezdí prázdné. MHD slouží všem a nikomu.”</a:t>
            </a:r>
            <a:endParaRPr i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457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457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		Ing. Arch. David Hlouch, starosta obce Tehov</a:t>
            </a:r>
            <a:endParaRPr sz="1200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92" name="Google Shape;192;p28"/>
          <p:cNvCxnSpPr/>
          <p:nvPr/>
        </p:nvCxnSpPr>
        <p:spPr>
          <a:xfrm flipH="1" rot="10800000">
            <a:off x="794800" y="2379905"/>
            <a:ext cx="7601100" cy="28500"/>
          </a:xfrm>
          <a:prstGeom prst="straightConnector1">
            <a:avLst/>
          </a:prstGeom>
          <a:noFill/>
          <a:ln cap="flat" cmpd="sng" w="19050">
            <a:solidFill>
              <a:srgbClr val="21212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6DE6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/>
        </p:nvSpPr>
        <p:spPr>
          <a:xfrm>
            <a:off x="762625" y="3075425"/>
            <a:ext cx="61026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5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TECHNOLOGIE</a:t>
            </a:r>
            <a:endParaRPr b="1" sz="55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45720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4">
            <a:alphaModFix/>
          </a:blip>
          <a:srcRect b="40490" l="730" r="15320" t="0"/>
          <a:stretch/>
        </p:blipFill>
        <p:spPr>
          <a:xfrm>
            <a:off x="4510000" y="0"/>
            <a:ext cx="4633999" cy="30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158851" y="195750"/>
            <a:ext cx="8825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Data Transit </a:t>
            </a:r>
            <a:b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Planning </a:t>
            </a:r>
            <a:endParaRPr b="1" i="1" sz="3000">
              <a:solidFill>
                <a:srgbClr val="00FA9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152400" y="1529325"/>
            <a:ext cx="39717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Behaviorální aspekt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Důležitost a deficit potřeb obyvatel z pohledu mobility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Mobilita z hlediska urbanismu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POI's,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06DE6"/>
              </a:buClr>
              <a:buSzPts val="1200"/>
              <a:buFont typeface="Helvetica Neue"/>
              <a:buChar char="●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Koncepce rozvoje 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</a:pP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Řešení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pro slabá místa dopravní obslužnosti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</a:pP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Optimalizace stávající VHD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</a:pP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Simulace dopadů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</a:pP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Podklad pro spuštění operativní MHD (CITYA)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67E3"/>
              </a:buClr>
              <a:buSzPts val="1200"/>
              <a:buFont typeface="Poppins"/>
              <a:buChar char="●"/>
            </a:pP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Dopravní plánování</a:t>
            </a:r>
            <a:endParaRPr b="1" sz="1200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5">
            <a:alphaModFix/>
          </a:blip>
          <a:srcRect b="20981" l="0" r="0" t="9819"/>
          <a:stretch/>
        </p:blipFill>
        <p:spPr>
          <a:xfrm>
            <a:off x="5897200" y="3060875"/>
            <a:ext cx="3246802" cy="208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6">
            <a:alphaModFix/>
          </a:blip>
          <a:srcRect b="1951" l="53744" r="0" t="0"/>
          <a:stretch/>
        </p:blipFill>
        <p:spPr>
          <a:xfrm>
            <a:off x="4510000" y="3060875"/>
            <a:ext cx="2022333" cy="20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1"/>
          <p:cNvPicPr preferRelativeResize="0"/>
          <p:nvPr/>
        </p:nvPicPr>
        <p:blipFill rotWithShape="1">
          <a:blip r:embed="rId4">
            <a:alphaModFix/>
          </a:blip>
          <a:srcRect b="0" l="89" r="79" t="0"/>
          <a:stretch/>
        </p:blipFill>
        <p:spPr>
          <a:xfrm>
            <a:off x="0" y="0"/>
            <a:ext cx="9641748" cy="542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3" name="Google Shape;213;p31"/>
          <p:cNvSpPr txBox="1"/>
          <p:nvPr/>
        </p:nvSpPr>
        <p:spPr>
          <a:xfrm>
            <a:off x="723075" y="268850"/>
            <a:ext cx="8825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Jak začít?</a:t>
            </a:r>
            <a:endParaRPr i="1" sz="4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723075" y="1217375"/>
            <a:ext cx="38034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1. Datová analýza</a:t>
            </a:r>
            <a:br>
              <a:rPr b="1"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cs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Komplexní vhled do mobility regionu - MHD, vlaky, auta, zastávky, speciální potřeby obyvatel, POI</a:t>
            </a:r>
            <a:endParaRPr sz="1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2. Simulace a optimalizace</a:t>
            </a:r>
            <a:br>
              <a:rPr b="1"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cs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Simulace experimentů, komfortu, ceny a dopadu provozu před spuštěním</a:t>
            </a:r>
            <a:endParaRPr sz="12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3. Spuštění a supervize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Spuštění a integrace do fyzické a digitální infrastruktury obce. </a:t>
            </a:r>
            <a:endParaRPr sz="1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Inkrementální optimalizace v reálném čase.</a:t>
            </a:r>
            <a:endParaRPr sz="1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4. Re-optimalizace a škálování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Optimalizace nastavení služby a reakce na změny zvyků obyvatel. Integrace do IDS (BRT).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0" l="18685" r="0" t="0"/>
          <a:stretch/>
        </p:blipFill>
        <p:spPr>
          <a:xfrm>
            <a:off x="6834881" y="1980125"/>
            <a:ext cx="2309120" cy="18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0989" y="1980125"/>
            <a:ext cx="1507723" cy="189542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720000" y="305787"/>
            <a:ext cx="8825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4,7</a:t>
            </a: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milionu lidí v ČR</a:t>
            </a:r>
            <a:endParaRPr b="1" sz="3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06D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má špatnou dostupnost VHD</a:t>
            </a:r>
            <a:endParaRPr i="1" sz="3000">
              <a:solidFill>
                <a:srgbClr val="606DE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20000" y="2233434"/>
            <a:ext cx="4813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20 min.</a:t>
            </a:r>
            <a:r>
              <a:rPr lang="c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na zastávku 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Min. 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2 přestupy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1 spoj </a:t>
            </a:r>
            <a:r>
              <a:rPr lang="c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za hodinu a 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45-60min. </a:t>
            </a:r>
            <a:r>
              <a:rPr lang="c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přes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c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okolní obce</a:t>
            </a:r>
            <a:endParaRPr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/>
        </p:nvSpPr>
        <p:spPr>
          <a:xfrm>
            <a:off x="7687578" y="748825"/>
            <a:ext cx="1390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700">
                <a:solidFill>
                  <a:schemeClr val="dk2"/>
                </a:solidFill>
              </a:rPr>
              <a:t>Vysoká frekvence MHD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7687550" y="977425"/>
            <a:ext cx="139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700">
                <a:solidFill>
                  <a:schemeClr val="dk2"/>
                </a:solidFill>
              </a:rPr>
              <a:t>Střední frekvence MHD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7687563" y="1206025"/>
            <a:ext cx="110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700">
                <a:solidFill>
                  <a:schemeClr val="dk2"/>
                </a:solidFill>
              </a:rPr>
              <a:t>Nízká frekvence MHD</a:t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9100" y="4762699"/>
            <a:ext cx="415050" cy="2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72747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7484150" y="124450"/>
            <a:ext cx="13902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solidFill>
                  <a:srgbClr val="606DE6"/>
                </a:solidFill>
              </a:rPr>
              <a:t>Isochron map</a:t>
            </a:r>
            <a:endParaRPr b="1" sz="1000">
              <a:solidFill>
                <a:srgbClr val="606DE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606DE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606DE6"/>
              </a:solidFill>
            </a:endParaRPr>
          </a:p>
        </p:txBody>
      </p:sp>
      <p:sp>
        <p:nvSpPr>
          <p:cNvPr id="225" name="Google Shape;225;p32"/>
          <p:cNvSpPr/>
          <p:nvPr/>
        </p:nvSpPr>
        <p:spPr>
          <a:xfrm>
            <a:off x="7630263" y="612475"/>
            <a:ext cx="108000" cy="108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7687550" y="520225"/>
            <a:ext cx="1106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700">
                <a:solidFill>
                  <a:schemeClr val="dk2"/>
                </a:solidFill>
              </a:rPr>
              <a:t>Číslo popisné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7630275" y="841075"/>
            <a:ext cx="108000" cy="108000"/>
          </a:xfrm>
          <a:prstGeom prst="ellipse">
            <a:avLst/>
          </a:prstGeom>
          <a:solidFill>
            <a:srgbClr val="E69138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8" name="Google Shape;228;p32"/>
          <p:cNvSpPr/>
          <p:nvPr/>
        </p:nvSpPr>
        <p:spPr>
          <a:xfrm>
            <a:off x="7630263" y="1069675"/>
            <a:ext cx="108000" cy="108000"/>
          </a:xfrm>
          <a:prstGeom prst="ellipse">
            <a:avLst/>
          </a:prstGeom>
          <a:solidFill>
            <a:srgbClr val="F9CB9C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9" name="Google Shape;229;p32"/>
          <p:cNvSpPr/>
          <p:nvPr/>
        </p:nvSpPr>
        <p:spPr>
          <a:xfrm>
            <a:off x="7630275" y="1298275"/>
            <a:ext cx="108000" cy="108000"/>
          </a:xfrm>
          <a:prstGeom prst="ellipse">
            <a:avLst/>
          </a:prstGeom>
          <a:solidFill>
            <a:srgbClr val="FCE5CD"/>
          </a:solidFill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CE5CD"/>
              </a:solidFill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0275" y="1606225"/>
            <a:ext cx="934225" cy="9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 rotWithShape="1">
          <a:blip r:embed="rId4">
            <a:alphaModFix/>
          </a:blip>
          <a:srcRect b="5105" l="0" r="3381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/>
          <p:nvPr/>
        </p:nvSpPr>
        <p:spPr>
          <a:xfrm>
            <a:off x="17625" y="6525"/>
            <a:ext cx="5518200" cy="5143500"/>
          </a:xfrm>
          <a:prstGeom prst="rect">
            <a:avLst/>
          </a:prstGeom>
          <a:solidFill>
            <a:srgbClr val="212121">
              <a:alpha val="278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9100" y="4762699"/>
            <a:ext cx="415050" cy="27904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/>
        </p:nvSpPr>
        <p:spPr>
          <a:xfrm>
            <a:off x="526625" y="1421250"/>
            <a:ext cx="5009100" cy="25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Vyvíjet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pokročilé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 v budoucnu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odolné dopravní strategie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 řešení</a:t>
            </a:r>
            <a:endParaRPr b="1"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Dopravní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analýzy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prognózy vedoucí ke kvalifikovanému rozhodnutí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na základě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dat</a:t>
            </a:r>
            <a:endParaRPr b="1" sz="11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Plánovat služby veřejné dopravy v reálném čase a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pružně reagovat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na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měnící se potřeby</a:t>
            </a:r>
            <a:endParaRPr b="1" sz="11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Identifikovat způsoby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implementace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podpory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infrastruktury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pro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aktivní mobilitu obyvatel</a:t>
            </a:r>
            <a:endParaRPr b="1" sz="11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Nastavit </a:t>
            </a:r>
            <a:r>
              <a:rPr b="1" lang="cs" sz="11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rámec pro adaptaci na nové módy</a:t>
            </a:r>
            <a:r>
              <a:rPr b="1" lang="cs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sdílená kola, autonomní vozidla, energetická infrastruktura, apod.</a:t>
            </a:r>
            <a:endParaRPr b="1"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494475" y="268850"/>
            <a:ext cx="8825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Proč?</a:t>
            </a:r>
            <a:endParaRPr i="1" sz="4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4"/>
          <p:cNvPicPr preferRelativeResize="0"/>
          <p:nvPr/>
        </p:nvPicPr>
        <p:blipFill rotWithShape="1">
          <a:blip r:embed="rId3">
            <a:alphaModFix/>
          </a:blip>
          <a:srcRect b="0" l="30264" r="0" t="0"/>
          <a:stretch/>
        </p:blipFill>
        <p:spPr>
          <a:xfrm>
            <a:off x="5099650" y="1320050"/>
            <a:ext cx="3431424" cy="16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 rotWithShape="1">
          <a:blip r:embed="rId3">
            <a:alphaModFix/>
          </a:blip>
          <a:srcRect b="0" l="30264" r="0" t="0"/>
          <a:stretch/>
        </p:blipFill>
        <p:spPr>
          <a:xfrm>
            <a:off x="5099650" y="2558525"/>
            <a:ext cx="3431424" cy="166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4"/>
          <p:cNvSpPr txBox="1"/>
          <p:nvPr/>
        </p:nvSpPr>
        <p:spPr>
          <a:xfrm>
            <a:off x="730801" y="405650"/>
            <a:ext cx="882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AI Allocation engine</a:t>
            </a:r>
            <a:endParaRPr b="1" i="1" sz="3000">
              <a:solidFill>
                <a:srgbClr val="00FA9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730800" y="1709400"/>
            <a:ext cx="4217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Dynamická optimalizace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poptávky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a kapacit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Inteligentní routing a r</a:t>
            </a: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eal-time optimalizace tras 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Maximální využití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nejbližších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a optimálních </a:t>
            </a: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kapacit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v rámci trasy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Real traffic data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a reakce na nenadálé externality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5. generace CITYA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Allocatoru v produkci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8" name="Google Shape;2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7277" y="2187774"/>
            <a:ext cx="1040525" cy="10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5"/>
          <p:cNvPicPr preferRelativeResize="0"/>
          <p:nvPr/>
        </p:nvPicPr>
        <p:blipFill rotWithShape="1">
          <a:blip r:embed="rId4">
            <a:alphaModFix/>
          </a:blip>
          <a:srcRect b="20902" l="18982" r="0" t="23726"/>
          <a:stretch/>
        </p:blipFill>
        <p:spPr>
          <a:xfrm>
            <a:off x="3151625" y="4111250"/>
            <a:ext cx="1458383" cy="7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/>
          <p:nvPr/>
        </p:nvSpPr>
        <p:spPr>
          <a:xfrm>
            <a:off x="716525" y="271950"/>
            <a:ext cx="2549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SaaS Platforma</a:t>
            </a:r>
            <a:endParaRPr b="1" i="1" sz="3000">
              <a:solidFill>
                <a:srgbClr val="00FA9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7348" y="1704951"/>
            <a:ext cx="1066457" cy="2317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7" name="Google Shape;2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6446" y="1704951"/>
            <a:ext cx="1066457" cy="2317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8" name="Google Shape;2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5543" y="1704951"/>
            <a:ext cx="1066457" cy="2317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9" name="Google Shape;25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250" y="1704950"/>
            <a:ext cx="1066457" cy="23198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0" name="Google Shape;260;p35"/>
          <p:cNvPicPr preferRelativeResize="0"/>
          <p:nvPr/>
        </p:nvPicPr>
        <p:blipFill rotWithShape="1">
          <a:blip r:embed="rId9">
            <a:alphaModFix/>
          </a:blip>
          <a:srcRect b="5838" l="0" r="7330" t="0"/>
          <a:stretch/>
        </p:blipFill>
        <p:spPr>
          <a:xfrm>
            <a:off x="5703025" y="635588"/>
            <a:ext cx="3281426" cy="2041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35"/>
          <p:cNvCxnSpPr/>
          <p:nvPr/>
        </p:nvCxnSpPr>
        <p:spPr>
          <a:xfrm>
            <a:off x="5471350" y="1380325"/>
            <a:ext cx="21600" cy="28566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62" name="Google Shape;262;p35"/>
          <p:cNvSpPr txBox="1"/>
          <p:nvPr/>
        </p:nvSpPr>
        <p:spPr>
          <a:xfrm>
            <a:off x="2181825" y="4176150"/>
            <a:ext cx="144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OTACAR</a:t>
            </a:r>
            <a:endParaRPr b="1" sz="18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 rotWithShape="1">
          <a:blip r:embed="rId10">
            <a:alphaModFix/>
          </a:blip>
          <a:srcRect b="9342" l="3269" r="4894" t="20150"/>
          <a:stretch/>
        </p:blipFill>
        <p:spPr>
          <a:xfrm>
            <a:off x="5703025" y="2762978"/>
            <a:ext cx="3281426" cy="204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6"/>
          <p:cNvPicPr preferRelativeResize="0"/>
          <p:nvPr/>
        </p:nvPicPr>
        <p:blipFill rotWithShape="1">
          <a:blip r:embed="rId4">
            <a:alphaModFix/>
          </a:blip>
          <a:srcRect b="5987" l="0" r="0" t="968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7"/>
          <p:cNvPicPr preferRelativeResize="0"/>
          <p:nvPr/>
        </p:nvPicPr>
        <p:blipFill rotWithShape="1">
          <a:blip r:embed="rId4">
            <a:alphaModFix/>
          </a:blip>
          <a:srcRect b="26748" l="10463" r="9721" t="25021"/>
          <a:stretch/>
        </p:blipFill>
        <p:spPr>
          <a:xfrm>
            <a:off x="607200" y="980465"/>
            <a:ext cx="2209254" cy="70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6514" y="1105405"/>
            <a:ext cx="1135585" cy="53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5648" y="1073696"/>
            <a:ext cx="1269465" cy="51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1375" y="942543"/>
            <a:ext cx="1769601" cy="99540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719125" y="345050"/>
            <a:ext cx="310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Reference</a:t>
            </a:r>
            <a:endParaRPr b="1" sz="3000">
              <a:solidFill>
                <a:srgbClr val="00FA9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8" name="Google Shape;278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7725" y="2019525"/>
            <a:ext cx="1536675" cy="4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39950" y="2101688"/>
            <a:ext cx="1769602" cy="4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69875" y="3130499"/>
            <a:ext cx="1981258" cy="7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18150" y="2862275"/>
            <a:ext cx="1168100" cy="11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1800" y="2757100"/>
            <a:ext cx="1837924" cy="13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72175" y="2908275"/>
            <a:ext cx="1135575" cy="11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13400" y="1996450"/>
            <a:ext cx="1053092" cy="7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12912" y="2059388"/>
            <a:ext cx="1495175" cy="65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73025" y="4167809"/>
            <a:ext cx="1269473" cy="620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40325" y="4202662"/>
            <a:ext cx="1536676" cy="55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529513" y="4092762"/>
            <a:ext cx="942857" cy="7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539326" y="4127611"/>
            <a:ext cx="675940" cy="70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/>
          <p:nvPr/>
        </p:nvSpPr>
        <p:spPr>
          <a:xfrm>
            <a:off x="3985275" y="-7900"/>
            <a:ext cx="5179500" cy="5151300"/>
          </a:xfrm>
          <a:prstGeom prst="rect">
            <a:avLst/>
          </a:prstGeom>
          <a:solidFill>
            <a:srgbClr val="606DE6"/>
          </a:solidFill>
          <a:ln cap="flat" cmpd="sng" w="9525">
            <a:solidFill>
              <a:srgbClr val="6967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06DE6"/>
              </a:solidFill>
            </a:endParaRPr>
          </a:p>
        </p:txBody>
      </p:sp>
      <p:sp>
        <p:nvSpPr>
          <p:cNvPr id="295" name="Google Shape;295;p38"/>
          <p:cNvSpPr txBox="1"/>
          <p:nvPr/>
        </p:nvSpPr>
        <p:spPr>
          <a:xfrm>
            <a:off x="964250" y="3326472"/>
            <a:ext cx="19518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Dominik </a:t>
            </a:r>
            <a:endParaRPr b="1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Janík</a:t>
            </a:r>
            <a:br>
              <a:rPr b="1" lang="cs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CEO, Founder</a:t>
            </a:r>
            <a:endParaRPr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dominik@citya.io</a:t>
            </a:r>
            <a:endParaRPr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LinkedIn/dominik-janik</a:t>
            </a:r>
            <a:endParaRPr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6" name="Google Shape;296;p38"/>
          <p:cNvPicPr preferRelativeResize="0"/>
          <p:nvPr/>
        </p:nvPicPr>
        <p:blipFill rotWithShape="1">
          <a:blip r:embed="rId4">
            <a:alphaModFix/>
          </a:blip>
          <a:srcRect b="0" l="0" r="0" t="60477"/>
          <a:stretch/>
        </p:blipFill>
        <p:spPr>
          <a:xfrm>
            <a:off x="732525" y="450675"/>
            <a:ext cx="1389823" cy="36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8"/>
          <p:cNvSpPr txBox="1"/>
          <p:nvPr/>
        </p:nvSpPr>
        <p:spPr>
          <a:xfrm>
            <a:off x="4338775" y="954075"/>
            <a:ext cx="4840800" cy="28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NECHTE AUTO </a:t>
            </a:r>
            <a:br>
              <a:rPr b="1" lang="cs" sz="5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cs" sz="5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DOMA</a:t>
            </a:r>
            <a:endParaRPr b="1" sz="4500">
              <a:solidFill>
                <a:srgbClr val="5EFFA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38"/>
          <p:cNvSpPr txBox="1"/>
          <p:nvPr/>
        </p:nvSpPr>
        <p:spPr>
          <a:xfrm>
            <a:off x="4389400" y="3604425"/>
            <a:ext cx="3350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Kvalitní veřejná doprava dostupná pro města i obce.</a:t>
            </a:r>
            <a:endParaRPr sz="13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99" name="Google Shape;299;p38"/>
          <p:cNvSpPr txBox="1"/>
          <p:nvPr/>
        </p:nvSpPr>
        <p:spPr>
          <a:xfrm>
            <a:off x="4349784" y="2665275"/>
            <a:ext cx="3971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500">
                <a:solidFill>
                  <a:srgbClr val="00FA9A"/>
                </a:solidFill>
                <a:latin typeface="Caveat"/>
                <a:ea typeface="Caveat"/>
                <a:cs typeface="Caveat"/>
                <a:sym typeface="Caveat"/>
              </a:rPr>
              <a:t>alespoň jedno</a:t>
            </a:r>
            <a:endParaRPr b="1" sz="2500">
              <a:solidFill>
                <a:srgbClr val="00FA9A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00" name="Google Shape;300;p38"/>
          <p:cNvPicPr preferRelativeResize="0"/>
          <p:nvPr/>
        </p:nvPicPr>
        <p:blipFill rotWithShape="1">
          <a:blip r:embed="rId5">
            <a:alphaModFix/>
          </a:blip>
          <a:srcRect b="0" l="5749" r="0" t="11142"/>
          <a:stretch/>
        </p:blipFill>
        <p:spPr>
          <a:xfrm>
            <a:off x="1194775" y="1600625"/>
            <a:ext cx="1548600" cy="1551900"/>
          </a:xfrm>
          <a:prstGeom prst="ellipse">
            <a:avLst/>
          </a:prstGeom>
          <a:noFill/>
          <a:ln cap="flat" cmpd="sng" w="76200">
            <a:solidFill>
              <a:srgbClr val="6967E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63" y="60277"/>
            <a:ext cx="7465974" cy="3663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6850" y="2027325"/>
            <a:ext cx="4442301" cy="30432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50" y="3918077"/>
            <a:ext cx="4701701" cy="11524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550" y="1336875"/>
            <a:ext cx="2884050" cy="2785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122775" y="2500983"/>
            <a:ext cx="2520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latin typeface="Poppins"/>
                <a:ea typeface="Poppins"/>
                <a:cs typeface="Poppins"/>
                <a:sym typeface="Poppins"/>
              </a:rPr>
              <a:t>PLÝTVÁNÍ VÝKONY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Nedostatek řidičů, linek, autobusů.</a:t>
            </a:r>
            <a:br>
              <a:rPr b="1" lang="cs" sz="1000">
                <a:latin typeface="Poppins"/>
                <a:ea typeface="Poppins"/>
                <a:cs typeface="Poppins"/>
                <a:sym typeface="Poppins"/>
              </a:rPr>
            </a:b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Nedostatečný</a:t>
            </a: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 tlak na dopravce chovat se efektivně.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Nekompetentní lidé  a strach z rozhodnutí.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6123750" y="1080300"/>
            <a:ext cx="2558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latin typeface="Poppins"/>
                <a:ea typeface="Poppins"/>
                <a:cs typeface="Poppins"/>
                <a:sym typeface="Poppins"/>
              </a:rPr>
              <a:t>ŠPATNÉ</a:t>
            </a:r>
            <a:r>
              <a:rPr lang="cs" sz="1000">
                <a:latin typeface="Poppins"/>
                <a:ea typeface="Poppins"/>
                <a:cs typeface="Poppins"/>
                <a:sym typeface="Poppins"/>
              </a:rPr>
              <a:t> PLÁNOVÁNÍ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Absence technologií 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a práce s daty. 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Snaha 1 linkou obsloužit více.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124850" y="1156500"/>
            <a:ext cx="24012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POPULISTICKÉ JÍZDNÉ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Cena jízdného neroste, kvalita klesá, cestujících ubývá.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782958" y="2500983"/>
            <a:ext cx="2922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latin typeface="Poppins"/>
                <a:ea typeface="Poppins"/>
                <a:cs typeface="Poppins"/>
                <a:sym typeface="Poppins"/>
              </a:rPr>
              <a:t>ZDRAŽUJÍCÍ SE NÁKLADY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Zdroje  zdražují - MHD, řidiči, 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vozidla, ops.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000">
                <a:latin typeface="Poppins"/>
                <a:ea typeface="Poppins"/>
                <a:cs typeface="Poppins"/>
                <a:sym typeface="Poppins"/>
              </a:rPr>
              <a:t>Tlak měst na lepší obslužnost.</a:t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390775" y="4161725"/>
            <a:ext cx="46902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VÍCE PŘESTUPŮ A REDUKCE LINEK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Úsporné opatření ještě zhoršuje </a:t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situaci a odrazuje cestující.</a:t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808225" y="2177600"/>
            <a:ext cx="15327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>
                <a:solidFill>
                  <a:srgbClr val="020202"/>
                </a:solidFill>
                <a:latin typeface="Poppins"/>
                <a:ea typeface="Poppins"/>
                <a:cs typeface="Poppins"/>
                <a:sym typeface="Poppins"/>
              </a:rPr>
              <a:t>Příjmy se snižují</a:t>
            </a:r>
            <a:br>
              <a:rPr b="1" lang="cs" sz="1200">
                <a:solidFill>
                  <a:srgbClr val="020202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b="1" lang="cs" sz="1200">
                <a:solidFill>
                  <a:srgbClr val="02020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cs" sz="1200">
                <a:solidFill>
                  <a:srgbClr val="020202"/>
                </a:solidFill>
                <a:latin typeface="Poppins"/>
                <a:ea typeface="Poppins"/>
                <a:cs typeface="Poppins"/>
                <a:sym typeface="Poppins"/>
              </a:rPr>
              <a:t>Náklady zvyšují</a:t>
            </a:r>
            <a:endParaRPr b="1" sz="1200">
              <a:solidFill>
                <a:srgbClr val="02020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1385101" y="288475"/>
            <a:ext cx="882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Systémový problém operátorů</a:t>
            </a:r>
            <a:endParaRPr b="1" sz="3000">
              <a:solidFill>
                <a:srgbClr val="00FA9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52400" y="1524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0" l="880" r="15283" t="0"/>
          <a:stretch/>
        </p:blipFill>
        <p:spPr>
          <a:xfrm>
            <a:off x="0" y="0"/>
            <a:ext cx="91517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/>
          <p:nvPr/>
        </p:nvSpPr>
        <p:spPr>
          <a:xfrm>
            <a:off x="-14825" y="225"/>
            <a:ext cx="4800600" cy="5143500"/>
          </a:xfrm>
          <a:prstGeom prst="rect">
            <a:avLst/>
          </a:prstGeom>
          <a:solidFill>
            <a:srgbClr val="212121">
              <a:alpha val="278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643800" y="3036350"/>
            <a:ext cx="3932400" cy="8313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5400000" dist="7620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Rychlost</a:t>
            </a:r>
            <a:r>
              <a:rPr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přesnost</a:t>
            </a:r>
            <a:r>
              <a:rPr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komfort</a:t>
            </a:r>
            <a:r>
              <a:rPr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dostatek</a:t>
            </a:r>
            <a:r>
              <a:rPr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míst k sezení</a:t>
            </a:r>
            <a:r>
              <a:rPr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ochotní řidiči</a:t>
            </a:r>
            <a:r>
              <a:rPr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kteří se usmějí a </a:t>
            </a:r>
            <a:r>
              <a:rPr b="1"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počkají</a:t>
            </a:r>
            <a:r>
              <a:rPr lang="cs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643800" y="297826"/>
            <a:ext cx="8825700" cy="203190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11220000" dist="19050">
              <a:srgbClr val="000000">
                <a:alpha val="66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Neúspěšná města </a:t>
            </a:r>
            <a:endParaRPr b="1" sz="3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zakazují auta</a:t>
            </a:r>
            <a:endParaRPr b="1" sz="3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06D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Úspěšným nabízíme </a:t>
            </a:r>
            <a:endParaRPr sz="3000">
              <a:solidFill>
                <a:srgbClr val="606DE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06D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lepší alternativu</a:t>
            </a:r>
            <a:endParaRPr sz="3000">
              <a:solidFill>
                <a:srgbClr val="606DE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6DE6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762625" y="3075425"/>
            <a:ext cx="61026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5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Inovace</a:t>
            </a:r>
            <a:endParaRPr b="1" sz="55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Nejen technologická</a:t>
            </a:r>
            <a:endParaRPr sz="20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457200" lvl="0" marL="1371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0" l="15106" r="23805" t="0"/>
          <a:stretch/>
        </p:blipFill>
        <p:spPr>
          <a:xfrm>
            <a:off x="4429960" y="0"/>
            <a:ext cx="471404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628050" y="1094100"/>
            <a:ext cx="6102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4500">
                <a:solidFill>
                  <a:srgbClr val="62636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Operativní</a:t>
            </a:r>
            <a:br>
              <a:rPr lang="cs" sz="4500">
                <a:solidFill>
                  <a:srgbClr val="62636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cs" sz="4500">
                <a:solidFill>
                  <a:srgbClr val="62636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Veřejná</a:t>
            </a:r>
            <a:br>
              <a:rPr lang="cs" sz="4500">
                <a:solidFill>
                  <a:srgbClr val="62636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cs" sz="4500">
                <a:solidFill>
                  <a:srgbClr val="62636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Hromadná</a:t>
            </a:r>
            <a:br>
              <a:rPr lang="cs" sz="4500">
                <a:solidFill>
                  <a:srgbClr val="62636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cs" sz="4500">
                <a:solidFill>
                  <a:srgbClr val="62636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Doprava</a:t>
            </a:r>
            <a:endParaRPr sz="45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558525" y="1535175"/>
            <a:ext cx="4816800" cy="30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V </a:t>
            </a: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různé časy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plníme </a:t>
            </a:r>
            <a:r>
              <a:rPr b="1" lang="cs" sz="1200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různé úkoly</a:t>
            </a:r>
            <a:endParaRPr b="1" sz="1200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Vždy 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optimální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trasa</a:t>
            </a:r>
            <a:r>
              <a:rPr b="1"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jen</a:t>
            </a:r>
            <a:r>
              <a:rPr b="1"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tam</a:t>
            </a:r>
            <a:r>
              <a:rPr b="1"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kdy</a:t>
            </a:r>
            <a:r>
              <a:rPr b="1"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b="1"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kde je potřeba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dynamicky reaguje</a:t>
            </a:r>
            <a:r>
              <a:rPr b="1"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b="1" lang="cs" sz="12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poptávku a objednávky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Nízké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provozní náklady 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Komfort</a:t>
            </a: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 pro obyvatele a cestující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>
                <a:latin typeface="Poppins"/>
                <a:ea typeface="Poppins"/>
                <a:cs typeface="Poppins"/>
                <a:sym typeface="Poppins"/>
              </a:rPr>
              <a:t>virtuální 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zastávky</a:t>
            </a:r>
            <a:r>
              <a:rPr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do 70m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DE6"/>
              </a:buClr>
              <a:buSzPts val="1200"/>
              <a:buFont typeface="Poppins"/>
              <a:buChar char="○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rezervované sedadlo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POI do 15min.</a:t>
            </a:r>
            <a:r>
              <a:rPr b="1"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regionu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○"/>
            </a:pP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předobjednávky s</a:t>
            </a:r>
            <a:r>
              <a:rPr b="1"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garancí vyzvednutí a dojetí</a:t>
            </a:r>
            <a:endParaRPr b="1" sz="12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DE6"/>
              </a:buClr>
              <a:buSzPts val="1200"/>
              <a:buFont typeface="Helvetica Neue"/>
              <a:buChar char="○"/>
            </a:pP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minimální zpoždění 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real-time</a:t>
            </a:r>
            <a:r>
              <a:rPr b="1" lang="cs" sz="12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c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routingu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710925" y="345050"/>
            <a:ext cx="4429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Komfort auta</a:t>
            </a: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endParaRPr b="1" sz="3000">
              <a:solidFill>
                <a:srgbClr val="606DE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606D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efektivita</a:t>
            </a:r>
            <a:r>
              <a:rPr lang="cs" sz="3000">
                <a:solidFill>
                  <a:srgbClr val="606D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MHD</a:t>
            </a:r>
            <a:endParaRPr sz="3000">
              <a:solidFill>
                <a:srgbClr val="606DE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10055">
            <a:off x="5947924" y="745075"/>
            <a:ext cx="2361150" cy="4223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4">
            <a:alphaModFix/>
          </a:blip>
          <a:srcRect b="2478" l="88" r="1756" t="2183"/>
          <a:stretch/>
        </p:blipFill>
        <p:spPr>
          <a:xfrm>
            <a:off x="2913375" y="367375"/>
            <a:ext cx="5617500" cy="4289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717300" y="1511513"/>
            <a:ext cx="2748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50 km2</a:t>
            </a:r>
            <a:r>
              <a:rPr lang="cs">
                <a:solidFill>
                  <a:srgbClr val="6967E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region</a:t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1 vozidlo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Virtuální zastávky do 70m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Do 15 min v rámci </a:t>
            </a:r>
            <a:r>
              <a:rPr lang="cs">
                <a:solidFill>
                  <a:srgbClr val="6967E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HUB / POI</a:t>
            </a: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6967E3"/>
                </a:solidFill>
                <a:latin typeface="Poppins"/>
                <a:ea typeface="Poppins"/>
                <a:cs typeface="Poppins"/>
                <a:sym typeface="Poppins"/>
              </a:rPr>
              <a:t>MaaS integrace</a:t>
            </a:r>
            <a:endParaRPr b="1">
              <a:solidFill>
                <a:srgbClr val="6967E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967E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3533" y="4461627"/>
            <a:ext cx="646826" cy="43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/>
          <p:nvPr/>
        </p:nvSpPr>
        <p:spPr>
          <a:xfrm>
            <a:off x="6101826" y="2286751"/>
            <a:ext cx="501000" cy="457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/>
          </a:p>
        </p:txBody>
      </p:sp>
      <p:sp>
        <p:nvSpPr>
          <p:cNvPr id="122" name="Google Shape;122;p21"/>
          <p:cNvSpPr/>
          <p:nvPr/>
        </p:nvSpPr>
        <p:spPr>
          <a:xfrm>
            <a:off x="6358225" y="1128925"/>
            <a:ext cx="750000" cy="750000"/>
          </a:xfrm>
          <a:prstGeom prst="ellipse">
            <a:avLst/>
          </a:prstGeom>
          <a:solidFill>
            <a:srgbClr val="00FA9A">
              <a:alpha val="26040"/>
            </a:srgbClr>
          </a:solidFill>
          <a:ln cap="flat" cmpd="sng" w="19050">
            <a:solidFill>
              <a:srgbClr val="00FA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6016613" y="2346150"/>
            <a:ext cx="64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KRAJSKÉ MĚSTO</a:t>
            </a:r>
            <a:endParaRPr sz="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710925" y="345050"/>
            <a:ext cx="442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606DE6"/>
                </a:solidFill>
                <a:latin typeface="Poppins"/>
                <a:ea typeface="Poppins"/>
                <a:cs typeface="Poppins"/>
                <a:sym typeface="Poppins"/>
              </a:rPr>
              <a:t>1. fáze pilo</a:t>
            </a:r>
            <a:endParaRPr sz="3000">
              <a:solidFill>
                <a:srgbClr val="606DE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